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1"/>
  </p:notesMasterIdLst>
  <p:sldIdLst>
    <p:sldId id="256" r:id="rId2"/>
    <p:sldId id="274" r:id="rId3"/>
    <p:sldId id="283" r:id="rId4"/>
    <p:sldId id="284" r:id="rId5"/>
    <p:sldId id="285" r:id="rId6"/>
    <p:sldId id="259" r:id="rId7"/>
    <p:sldId id="286" r:id="rId8"/>
    <p:sldId id="287" r:id="rId9"/>
    <p:sldId id="288" r:id="rId10"/>
  </p:sldIdLst>
  <p:sldSz cx="9144000" cy="5143500" type="screen16x9"/>
  <p:notesSz cx="6858000" cy="9144000"/>
  <p:embeddedFontLst>
    <p:embeddedFont>
      <p:font typeface="Montserrat" panose="00000500000000000000" pitchFamily="2"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aura Duque Ortega" initials="" lastIdx="1" clrIdx="0"/>
  <p:cmAuthor id="1" name="Kalen Pino"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104" y="2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6042268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572938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401527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342135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03519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210093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2497959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wrap="square"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wrap="square"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wrap="square"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wrap="square"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wrap="square"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wrap="square"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wrap="square"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wrap="square"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wrap="square"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wrap="square"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wrap="square"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dk2"/>
              </a:buClr>
              <a:buSzPct val="100000"/>
              <a:buChar char="●"/>
              <a:defRPr sz="1800">
                <a:solidFill>
                  <a:schemeClr val="dk2"/>
                </a:solidFill>
              </a:defRPr>
            </a:lvl1pPr>
            <a:lvl2pPr lvl="1">
              <a:lnSpc>
                <a:spcPct val="115000"/>
              </a:lnSpc>
              <a:spcBef>
                <a:spcPts val="0"/>
              </a:spcBef>
              <a:spcAft>
                <a:spcPts val="1600"/>
              </a:spcAft>
              <a:buClr>
                <a:schemeClr val="dk2"/>
              </a:buClr>
              <a:buChar char="○"/>
              <a:defRPr>
                <a:solidFill>
                  <a:schemeClr val="dk2"/>
                </a:solidFill>
              </a:defRPr>
            </a:lvl2pPr>
            <a:lvl3pPr lvl="2">
              <a:lnSpc>
                <a:spcPct val="115000"/>
              </a:lnSpc>
              <a:spcBef>
                <a:spcPts val="0"/>
              </a:spcBef>
              <a:spcAft>
                <a:spcPts val="1600"/>
              </a:spcAft>
              <a:buClr>
                <a:schemeClr val="dk2"/>
              </a:buClr>
              <a:buChar char="■"/>
              <a:defRPr>
                <a:solidFill>
                  <a:schemeClr val="dk2"/>
                </a:solidFill>
              </a:defRPr>
            </a:lvl3pPr>
            <a:lvl4pPr lvl="3">
              <a:lnSpc>
                <a:spcPct val="115000"/>
              </a:lnSpc>
              <a:spcBef>
                <a:spcPts val="0"/>
              </a:spcBef>
              <a:spcAft>
                <a:spcPts val="1600"/>
              </a:spcAft>
              <a:buClr>
                <a:schemeClr val="dk2"/>
              </a:buClr>
              <a:buChar char="●"/>
              <a:defRPr>
                <a:solidFill>
                  <a:schemeClr val="dk2"/>
                </a:solidFill>
              </a:defRPr>
            </a:lvl4pPr>
            <a:lvl5pPr lvl="4">
              <a:lnSpc>
                <a:spcPct val="115000"/>
              </a:lnSpc>
              <a:spcBef>
                <a:spcPts val="0"/>
              </a:spcBef>
              <a:spcAft>
                <a:spcPts val="1600"/>
              </a:spcAft>
              <a:buClr>
                <a:schemeClr val="dk2"/>
              </a:buClr>
              <a:buChar char="○"/>
              <a:defRPr>
                <a:solidFill>
                  <a:schemeClr val="dk2"/>
                </a:solidFill>
              </a:defRPr>
            </a:lvl5pPr>
            <a:lvl6pPr lvl="5">
              <a:lnSpc>
                <a:spcPct val="115000"/>
              </a:lnSpc>
              <a:spcBef>
                <a:spcPts val="0"/>
              </a:spcBef>
              <a:spcAft>
                <a:spcPts val="1600"/>
              </a:spcAft>
              <a:buClr>
                <a:schemeClr val="dk2"/>
              </a:buClr>
              <a:buChar char="■"/>
              <a:defRPr>
                <a:solidFill>
                  <a:schemeClr val="dk2"/>
                </a:solidFill>
              </a:defRPr>
            </a:lvl6pPr>
            <a:lvl7pPr lvl="6">
              <a:lnSpc>
                <a:spcPct val="115000"/>
              </a:lnSpc>
              <a:spcBef>
                <a:spcPts val="0"/>
              </a:spcBef>
              <a:spcAft>
                <a:spcPts val="1600"/>
              </a:spcAft>
              <a:buClr>
                <a:schemeClr val="dk2"/>
              </a:buClr>
              <a:buChar char="●"/>
              <a:defRPr>
                <a:solidFill>
                  <a:schemeClr val="dk2"/>
                </a:solidFill>
              </a:defRPr>
            </a:lvl7pPr>
            <a:lvl8pPr lvl="7">
              <a:lnSpc>
                <a:spcPct val="115000"/>
              </a:lnSpc>
              <a:spcBef>
                <a:spcPts val="0"/>
              </a:spcBef>
              <a:spcAft>
                <a:spcPts val="1600"/>
              </a:spcAft>
              <a:buClr>
                <a:schemeClr val="dk2"/>
              </a:buClr>
              <a:buChar char="○"/>
              <a:defRPr>
                <a:solidFill>
                  <a:schemeClr val="dk2"/>
                </a:solidFill>
              </a:defRPr>
            </a:lvl8pPr>
            <a:lvl9pPr lvl="8">
              <a:lnSpc>
                <a:spcPct val="115000"/>
              </a:lnSpc>
              <a:spcBef>
                <a:spcPts val="0"/>
              </a:spcBef>
              <a:spcAft>
                <a:spcPts val="1600"/>
              </a:spcAft>
              <a:buClr>
                <a:schemeClr val="dk2"/>
              </a:buClr>
              <a:buChar cha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chemeClr val="dk2"/>
                </a:solidFill>
              </a:rPr>
              <a:t>‹Nº›</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hyperlink" Target="http://mate-aplic.blogspot.com.co/2009/09/calculo-actuarial.htm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5" name="Imagen 4" descr="Imagen que contiene ordenador&#10;&#10;Descripción generada con confianza alta">
            <a:extLst>
              <a:ext uri="{FF2B5EF4-FFF2-40B4-BE49-F238E27FC236}">
                <a16:creationId xmlns:a16="http://schemas.microsoft.com/office/drawing/2014/main" id="{E50C9B1D-2499-40A2-B47B-C4A697424BC8}"/>
              </a:ext>
            </a:extLst>
          </p:cNvPr>
          <p:cNvPicPr>
            <a:picLocks noChangeAspect="1"/>
          </p:cNvPicPr>
          <p:nvPr/>
        </p:nvPicPr>
        <p:blipFill rotWithShape="1">
          <a:blip r:embed="rId3"/>
          <a:srcRect l="1807" t="9025" r="1807" b="11558"/>
          <a:stretch/>
        </p:blipFill>
        <p:spPr>
          <a:xfrm>
            <a:off x="0" y="187"/>
            <a:ext cx="9144000" cy="5143376"/>
          </a:xfrm>
          <a:prstGeom prst="rect">
            <a:avLst/>
          </a:prstGeom>
        </p:spPr>
      </p:pic>
      <p:sp>
        <p:nvSpPr>
          <p:cNvPr id="124" name="Shape 124"/>
          <p:cNvSpPr/>
          <p:nvPr/>
        </p:nvSpPr>
        <p:spPr>
          <a:xfrm>
            <a:off x="0" y="187"/>
            <a:ext cx="9144000" cy="5143500"/>
          </a:xfrm>
          <a:prstGeom prst="rect">
            <a:avLst/>
          </a:prstGeom>
          <a:solidFill>
            <a:srgbClr val="000000">
              <a:alpha val="38510"/>
            </a:srgbClr>
          </a:solidFill>
          <a:ln>
            <a:noFill/>
          </a:ln>
        </p:spPr>
        <p:txBody>
          <a:bodyPr wrap="square" lIns="91425" tIns="91425" rIns="91425" bIns="91425" anchor="ctr" anchorCtr="0">
            <a:noAutofit/>
          </a:bodyPr>
          <a:lstStyle/>
          <a:p>
            <a:pPr lvl="0">
              <a:spcBef>
                <a:spcPts val="0"/>
              </a:spcBef>
              <a:buNone/>
            </a:pPr>
            <a:endParaRPr/>
          </a:p>
        </p:txBody>
      </p:sp>
      <p:sp>
        <p:nvSpPr>
          <p:cNvPr id="126" name="Shape 126"/>
          <p:cNvSpPr txBox="1"/>
          <p:nvPr/>
        </p:nvSpPr>
        <p:spPr>
          <a:xfrm>
            <a:off x="2174325" y="2027000"/>
            <a:ext cx="4928700" cy="613500"/>
          </a:xfrm>
          <a:prstGeom prst="rect">
            <a:avLst/>
          </a:prstGeom>
          <a:noFill/>
          <a:ln>
            <a:noFill/>
          </a:ln>
        </p:spPr>
        <p:txBody>
          <a:bodyPr wrap="square" lIns="91425" tIns="91425" rIns="91425" bIns="91425" anchor="t" anchorCtr="0">
            <a:noAutofit/>
          </a:bodyPr>
          <a:lstStyle/>
          <a:p>
            <a:pPr lvl="0" algn="ctr" rtl="0">
              <a:spcBef>
                <a:spcPts val="0"/>
              </a:spcBef>
              <a:buNone/>
            </a:pPr>
            <a:r>
              <a:rPr lang="en-US" sz="2600" b="1" dirty="0">
                <a:solidFill>
                  <a:srgbClr val="FFFFFF"/>
                </a:solidFill>
                <a:latin typeface="Montserrat"/>
                <a:ea typeface="Montserrat"/>
                <a:cs typeface="Montserrat"/>
                <a:sym typeface="Montserrat"/>
              </a:rPr>
              <a:t>PROYECTO:</a:t>
            </a:r>
          </a:p>
          <a:p>
            <a:pPr lvl="0" algn="ctr" rtl="0">
              <a:spcBef>
                <a:spcPts val="0"/>
              </a:spcBef>
              <a:buNone/>
            </a:pPr>
            <a:r>
              <a:rPr lang="en-US" sz="2600" b="1" dirty="0">
                <a:solidFill>
                  <a:srgbClr val="FFFFFF"/>
                </a:solidFill>
                <a:latin typeface="Montserrat"/>
                <a:ea typeface="Montserrat"/>
                <a:cs typeface="Montserrat"/>
                <a:sym typeface="Montserrat"/>
              </a:rPr>
              <a:t>SEGUROS DE VIDA SERVIR</a:t>
            </a:r>
          </a:p>
          <a:p>
            <a:pPr lvl="0" algn="ctr" rtl="0">
              <a:spcBef>
                <a:spcPts val="0"/>
              </a:spcBef>
              <a:buNone/>
            </a:pPr>
            <a:r>
              <a:rPr lang="en-US" sz="2600" b="1" dirty="0">
                <a:solidFill>
                  <a:srgbClr val="FFFFFF"/>
                </a:solidFill>
                <a:latin typeface="Montserrat"/>
                <a:ea typeface="Montserrat"/>
                <a:cs typeface="Montserrat"/>
                <a:sym typeface="Montserrat"/>
              </a:rPr>
              <a:t>PARA UN MEJOR MAÑANA</a:t>
            </a:r>
            <a:endParaRPr lang="en" sz="2600" b="1" dirty="0">
              <a:solidFill>
                <a:srgbClr val="FFFFFF"/>
              </a:solidFill>
              <a:latin typeface="Montserrat"/>
              <a:ea typeface="Montserrat"/>
              <a:cs typeface="Montserrat"/>
              <a:sym typeface="Montserrat"/>
            </a:endParaRPr>
          </a:p>
        </p:txBody>
      </p:sp>
      <p:sp>
        <p:nvSpPr>
          <p:cNvPr id="6" name="Shape 149">
            <a:extLst>
              <a:ext uri="{FF2B5EF4-FFF2-40B4-BE49-F238E27FC236}">
                <a16:creationId xmlns:a16="http://schemas.microsoft.com/office/drawing/2014/main" id="{74A67CC1-F60F-4ADE-9AB9-EA347926D6A7}"/>
              </a:ext>
            </a:extLst>
          </p:cNvPr>
          <p:cNvSpPr txBox="1"/>
          <p:nvPr/>
        </p:nvSpPr>
        <p:spPr>
          <a:xfrm>
            <a:off x="2778711" y="4627550"/>
            <a:ext cx="6110289" cy="372600"/>
          </a:xfrm>
          <a:prstGeom prst="rect">
            <a:avLst/>
          </a:prstGeom>
          <a:noFill/>
          <a:ln>
            <a:noFill/>
          </a:ln>
        </p:spPr>
        <p:txBody>
          <a:bodyPr wrap="square" lIns="91425" tIns="91425" rIns="91425" bIns="91425" anchor="t" anchorCtr="0">
            <a:noAutofit/>
          </a:bodyPr>
          <a:lstStyle/>
          <a:p>
            <a:pPr lvl="0" algn="r" rtl="0">
              <a:spcBef>
                <a:spcPts val="0"/>
              </a:spcBef>
              <a:buNone/>
            </a:pPr>
            <a:r>
              <a:rPr lang="en-US" sz="1200" dirty="0">
                <a:solidFill>
                  <a:schemeClr val="bg1"/>
                </a:solidFill>
                <a:latin typeface="Montserrat"/>
                <a:ea typeface="Montserrat"/>
                <a:cs typeface="Montserrat"/>
                <a:sym typeface="Montserrat"/>
              </a:rPr>
              <a:t>By: Felipe Cadavid, Astrid Carolina Diaz, Luis Angel </a:t>
            </a:r>
            <a:r>
              <a:rPr lang="en-US" sz="1200" dirty="0" err="1">
                <a:solidFill>
                  <a:schemeClr val="bg1"/>
                </a:solidFill>
                <a:latin typeface="Montserrat"/>
                <a:ea typeface="Montserrat"/>
                <a:cs typeface="Montserrat"/>
                <a:sym typeface="Montserrat"/>
              </a:rPr>
              <a:t>Vanegas</a:t>
            </a:r>
            <a:endParaRPr lang="en" sz="1200" dirty="0">
              <a:solidFill>
                <a:schemeClr val="bg1"/>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Shape 139"/>
          <p:cNvPicPr preferRelativeResize="0"/>
          <p:nvPr/>
        </p:nvPicPr>
        <p:blipFill>
          <a:blip r:embed="rId3">
            <a:alphaModFix/>
          </a:blip>
          <a:stretch>
            <a:fillRect/>
          </a:stretch>
        </p:blipFill>
        <p:spPr>
          <a:xfrm>
            <a:off x="-5225" y="1825"/>
            <a:ext cx="9146996" cy="902100"/>
          </a:xfrm>
          <a:prstGeom prst="rect">
            <a:avLst/>
          </a:prstGeom>
          <a:noFill/>
          <a:ln>
            <a:noFill/>
          </a:ln>
        </p:spPr>
      </p:pic>
      <p:sp>
        <p:nvSpPr>
          <p:cNvPr id="143" name="Shape 143"/>
          <p:cNvSpPr txBox="1"/>
          <p:nvPr/>
        </p:nvSpPr>
        <p:spPr>
          <a:xfrm>
            <a:off x="571973" y="1048225"/>
            <a:ext cx="7703347" cy="3450624"/>
          </a:xfrm>
          <a:prstGeom prst="rect">
            <a:avLst/>
          </a:prstGeom>
          <a:noFill/>
          <a:ln>
            <a:noFill/>
          </a:ln>
        </p:spPr>
        <p:txBody>
          <a:bodyPr wrap="square" lIns="91425" tIns="91425" rIns="91425" bIns="91425" anchor="t" anchorCtr="0">
            <a:noAutofit/>
          </a:bodyPr>
          <a:lstStyle/>
          <a:p>
            <a:pPr marL="457200" lvl="0" indent="-304800">
              <a:lnSpc>
                <a:spcPct val="115000"/>
              </a:lnSpc>
              <a:buClr>
                <a:schemeClr val="dk1"/>
              </a:buClr>
              <a:buSzPct val="100000"/>
              <a:buFont typeface="Montserrat"/>
              <a:buChar char="●"/>
            </a:pPr>
            <a:r>
              <a:rPr lang="es-CO" sz="1200" dirty="0">
                <a:solidFill>
                  <a:srgbClr val="222222"/>
                </a:solidFill>
                <a:latin typeface="Montserrat"/>
                <a:ea typeface="Montserrat"/>
                <a:cs typeface="Montserrat"/>
                <a:sym typeface="Montserrat"/>
              </a:rPr>
              <a:t>La empresa seguros de vida servir, para un mejor mañana, ha creado una aplicación que nos permite </a:t>
            </a:r>
            <a:r>
              <a:rPr lang="es-CO" sz="1200" b="1" dirty="0">
                <a:solidFill>
                  <a:srgbClr val="222222"/>
                </a:solidFill>
                <a:latin typeface="Montserrat"/>
                <a:ea typeface="Montserrat"/>
                <a:cs typeface="Montserrat"/>
                <a:sym typeface="Montserrat"/>
              </a:rPr>
              <a:t>almacenar</a:t>
            </a:r>
            <a:r>
              <a:rPr lang="es-CO" sz="1200" dirty="0">
                <a:solidFill>
                  <a:srgbClr val="222222"/>
                </a:solidFill>
                <a:latin typeface="Montserrat"/>
                <a:ea typeface="Montserrat"/>
                <a:cs typeface="Montserrat"/>
                <a:sym typeface="Montserrat"/>
              </a:rPr>
              <a:t> un seguro de vida de acuerdo a los siguientes datos ingresados por el usuario: </a:t>
            </a:r>
          </a:p>
          <a:p>
            <a:pPr marL="152400" lvl="4">
              <a:lnSpc>
                <a:spcPct val="115000"/>
              </a:lnSpc>
              <a:buClr>
                <a:schemeClr val="dk1"/>
              </a:buClr>
              <a:buSzPct val="100000"/>
            </a:pPr>
            <a:r>
              <a:rPr lang="es-CO" sz="1200" dirty="0">
                <a:solidFill>
                  <a:srgbClr val="222222"/>
                </a:solidFill>
                <a:latin typeface="Montserrat"/>
                <a:ea typeface="Montserrat"/>
                <a:cs typeface="Montserrat"/>
                <a:sym typeface="Montserrat"/>
              </a:rPr>
              <a:t>		- Nombre</a:t>
            </a:r>
          </a:p>
          <a:p>
            <a:pPr marL="152400" lvl="4">
              <a:lnSpc>
                <a:spcPct val="115000"/>
              </a:lnSpc>
              <a:buClr>
                <a:schemeClr val="dk1"/>
              </a:buClr>
              <a:buSzPct val="100000"/>
            </a:pPr>
            <a:r>
              <a:rPr lang="es-CO" sz="1200" dirty="0">
                <a:solidFill>
                  <a:srgbClr val="222222"/>
                </a:solidFill>
                <a:latin typeface="Montserrat"/>
                <a:ea typeface="Montserrat"/>
                <a:cs typeface="Montserrat"/>
                <a:sym typeface="Montserrat"/>
              </a:rPr>
              <a:t>		- Identificación</a:t>
            </a: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Fecha de Nacimiento</a:t>
            </a: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Edad (Calculada automáticamente con la fecha de nacimiento</a:t>
            </a: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Monto a asegurar</a:t>
            </a: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Tiempo para pagar la póliza</a:t>
            </a: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Tipo de plan</a:t>
            </a:r>
          </a:p>
          <a:p>
            <a:pPr marL="152400" lvl="3">
              <a:lnSpc>
                <a:spcPct val="115000"/>
              </a:lnSpc>
              <a:buClr>
                <a:schemeClr val="dk1"/>
              </a:buClr>
              <a:buSzPct val="100000"/>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r>
              <a:rPr lang="es-CO" sz="1200" dirty="0">
                <a:solidFill>
                  <a:srgbClr val="222222"/>
                </a:solidFill>
                <a:latin typeface="Montserrat"/>
                <a:ea typeface="Montserrat"/>
                <a:cs typeface="Montserrat"/>
                <a:sym typeface="Montserrat"/>
              </a:rPr>
              <a:t>El sistema toma estos datos y dependiendo del plan </a:t>
            </a:r>
            <a:r>
              <a:rPr lang="es-CO" sz="1200" b="1" dirty="0">
                <a:solidFill>
                  <a:srgbClr val="222222"/>
                </a:solidFill>
                <a:latin typeface="Montserrat"/>
                <a:ea typeface="Montserrat"/>
                <a:cs typeface="Montserrat"/>
                <a:sym typeface="Montserrat"/>
              </a:rPr>
              <a:t>calcula</a:t>
            </a:r>
            <a:r>
              <a:rPr lang="es-CO" sz="1200" dirty="0">
                <a:solidFill>
                  <a:srgbClr val="222222"/>
                </a:solidFill>
                <a:latin typeface="Montserrat"/>
                <a:ea typeface="Montserrat"/>
                <a:cs typeface="Montserrat"/>
                <a:sym typeface="Montserrat"/>
              </a:rPr>
              <a:t> el costo del seguro de vida mensual y el costo de la prima única total teniendo en cuenta la expectativa de vida promedio en Colombia </a:t>
            </a:r>
            <a:r>
              <a:rPr lang="es-CO" sz="1200" b="1" dirty="0">
                <a:solidFill>
                  <a:srgbClr val="222222"/>
                </a:solidFill>
                <a:latin typeface="Montserrat"/>
                <a:ea typeface="Montserrat"/>
                <a:cs typeface="Montserrat"/>
                <a:sym typeface="Montserrat"/>
              </a:rPr>
              <a:t>(78 años)</a:t>
            </a:r>
            <a:r>
              <a:rPr lang="es-CO" sz="1200" dirty="0">
                <a:solidFill>
                  <a:srgbClr val="222222"/>
                </a:solidFill>
                <a:latin typeface="Montserrat"/>
                <a:ea typeface="Montserrat"/>
                <a:cs typeface="Montserrat"/>
                <a:sym typeface="Montserrat"/>
              </a:rPr>
              <a:t> y un interés del </a:t>
            </a:r>
            <a:r>
              <a:rPr lang="es-CO" sz="1200" b="1" dirty="0">
                <a:solidFill>
                  <a:srgbClr val="222222"/>
                </a:solidFill>
                <a:latin typeface="Montserrat"/>
                <a:ea typeface="Montserrat"/>
                <a:cs typeface="Montserrat"/>
                <a:sym typeface="Montserrat"/>
              </a:rPr>
              <a:t>3%. </a:t>
            </a:r>
            <a:r>
              <a:rPr lang="es-CO" sz="1200" dirty="0">
                <a:solidFill>
                  <a:srgbClr val="222222"/>
                </a:solidFill>
                <a:latin typeface="Montserrat"/>
                <a:ea typeface="Montserrat"/>
                <a:cs typeface="Montserrat"/>
                <a:sym typeface="Montserrat"/>
              </a:rPr>
              <a:t>Adicionalmente, calcula la cantidad de días vividos por la persona y la cantidad de días que le  quedan por vivir.</a:t>
            </a: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a:t>
            </a:r>
          </a:p>
        </p:txBody>
      </p:sp>
      <p:sp>
        <p:nvSpPr>
          <p:cNvPr id="144" name="Shape 144"/>
          <p:cNvSpPr txBox="1"/>
          <p:nvPr/>
        </p:nvSpPr>
        <p:spPr>
          <a:xfrm>
            <a:off x="385350" y="146125"/>
            <a:ext cx="6042881" cy="613500"/>
          </a:xfrm>
          <a:prstGeom prst="rect">
            <a:avLst/>
          </a:prstGeom>
          <a:noFill/>
          <a:ln>
            <a:noFill/>
          </a:ln>
        </p:spPr>
        <p:txBody>
          <a:bodyPr wrap="square" lIns="91425" tIns="91425" rIns="91425" bIns="91425" anchor="t" anchorCtr="0">
            <a:noAutofit/>
          </a:bodyPr>
          <a:lstStyle/>
          <a:p>
            <a:pPr lvl="0" rtl="0">
              <a:spcBef>
                <a:spcPts val="0"/>
              </a:spcBef>
              <a:buNone/>
            </a:pPr>
            <a:r>
              <a:rPr lang="en-US" sz="2600" b="1" dirty="0" err="1">
                <a:solidFill>
                  <a:srgbClr val="FFFFFF"/>
                </a:solidFill>
                <a:latin typeface="Montserrat"/>
                <a:ea typeface="Montserrat"/>
                <a:cs typeface="Montserrat"/>
                <a:sym typeface="Montserrat"/>
              </a:rPr>
              <a:t>Diseño</a:t>
            </a:r>
            <a:r>
              <a:rPr lang="en-US" sz="2600" b="1" dirty="0">
                <a:solidFill>
                  <a:srgbClr val="FFFFFF"/>
                </a:solidFill>
                <a:latin typeface="Montserrat"/>
                <a:ea typeface="Montserrat"/>
                <a:cs typeface="Montserrat"/>
                <a:sym typeface="Montserrat"/>
              </a:rPr>
              <a:t> conceptual </a:t>
            </a:r>
            <a:endParaRPr lang="en" sz="2600" b="1" dirty="0">
              <a:solidFill>
                <a:srgbClr val="FFFFFF"/>
              </a:solidFill>
              <a:latin typeface="Montserrat"/>
              <a:ea typeface="Montserrat"/>
              <a:cs typeface="Montserrat"/>
              <a:sym typeface="Montserrat"/>
            </a:endParaRPr>
          </a:p>
        </p:txBody>
      </p:sp>
    </p:spTree>
    <p:extLst>
      <p:ext uri="{BB962C8B-B14F-4D97-AF65-F5344CB8AC3E}">
        <p14:creationId xmlns:p14="http://schemas.microsoft.com/office/powerpoint/2010/main" val="2268128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Shape 139"/>
          <p:cNvPicPr preferRelativeResize="0"/>
          <p:nvPr/>
        </p:nvPicPr>
        <p:blipFill>
          <a:blip r:embed="rId3">
            <a:alphaModFix/>
          </a:blip>
          <a:stretch>
            <a:fillRect/>
          </a:stretch>
        </p:blipFill>
        <p:spPr>
          <a:xfrm>
            <a:off x="-5225" y="1825"/>
            <a:ext cx="9146996" cy="902100"/>
          </a:xfrm>
          <a:prstGeom prst="rect">
            <a:avLst/>
          </a:prstGeom>
          <a:noFill/>
          <a:ln>
            <a:noFill/>
          </a:ln>
        </p:spPr>
      </p:pic>
      <p:sp>
        <p:nvSpPr>
          <p:cNvPr id="143" name="Shape 143"/>
          <p:cNvSpPr txBox="1"/>
          <p:nvPr/>
        </p:nvSpPr>
        <p:spPr>
          <a:xfrm>
            <a:off x="571973" y="1048225"/>
            <a:ext cx="7401595" cy="3450624"/>
          </a:xfrm>
          <a:prstGeom prst="rect">
            <a:avLst/>
          </a:prstGeom>
          <a:noFill/>
          <a:ln>
            <a:noFill/>
          </a:ln>
        </p:spPr>
        <p:txBody>
          <a:bodyPr wrap="square" lIns="91425" tIns="91425" rIns="91425" bIns="91425" anchor="t" anchorCtr="0">
            <a:noAutofit/>
          </a:bodyPr>
          <a:lstStyle/>
          <a:p>
            <a:pPr marL="457200" lvl="0" indent="-304800">
              <a:lnSpc>
                <a:spcPct val="115000"/>
              </a:lnSpc>
              <a:buClr>
                <a:schemeClr val="dk1"/>
              </a:buClr>
              <a:buSzPct val="100000"/>
              <a:buFont typeface="Montserrat"/>
              <a:buChar char="●"/>
            </a:pPr>
            <a:r>
              <a:rPr lang="es-CO" sz="1200" dirty="0">
                <a:solidFill>
                  <a:srgbClr val="222222"/>
                </a:solidFill>
                <a:latin typeface="Montserrat"/>
                <a:ea typeface="Montserrat"/>
                <a:cs typeface="Montserrat"/>
                <a:sym typeface="Montserrat"/>
              </a:rPr>
              <a:t>La información del cliente y los datos de la póliza quedan almacenados en el programa y el usuario puede </a:t>
            </a:r>
            <a:r>
              <a:rPr lang="es-CO" sz="1200" b="1" dirty="0">
                <a:solidFill>
                  <a:srgbClr val="222222"/>
                </a:solidFill>
                <a:latin typeface="Montserrat"/>
                <a:ea typeface="Montserrat"/>
                <a:cs typeface="Montserrat"/>
                <a:sym typeface="Montserrat"/>
              </a:rPr>
              <a:t>consultar</a:t>
            </a:r>
            <a:r>
              <a:rPr lang="es-CO" sz="1200" dirty="0">
                <a:solidFill>
                  <a:srgbClr val="222222"/>
                </a:solidFill>
                <a:latin typeface="Montserrat"/>
                <a:ea typeface="Montserrat"/>
                <a:cs typeface="Montserrat"/>
                <a:sym typeface="Montserrat"/>
              </a:rPr>
              <a:t> su información a través de su número de cédula.</a:t>
            </a: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r>
              <a:rPr lang="es-CO" sz="1200" dirty="0">
                <a:solidFill>
                  <a:srgbClr val="222222"/>
                </a:solidFill>
                <a:latin typeface="Montserrat"/>
                <a:ea typeface="Montserrat"/>
                <a:cs typeface="Montserrat"/>
                <a:sym typeface="Montserrat"/>
              </a:rPr>
              <a:t>Adicionalmente, el cliente a través de su número de cédula puede </a:t>
            </a:r>
            <a:r>
              <a:rPr lang="es-CO" sz="1200" b="1" dirty="0">
                <a:solidFill>
                  <a:srgbClr val="222222"/>
                </a:solidFill>
                <a:latin typeface="Montserrat"/>
                <a:ea typeface="Montserrat"/>
                <a:cs typeface="Montserrat"/>
                <a:sym typeface="Montserrat"/>
              </a:rPr>
              <a:t>eliminar</a:t>
            </a:r>
            <a:r>
              <a:rPr lang="es-CO" sz="1200" dirty="0">
                <a:solidFill>
                  <a:srgbClr val="222222"/>
                </a:solidFill>
                <a:latin typeface="Montserrat"/>
                <a:ea typeface="Montserrat"/>
                <a:cs typeface="Montserrat"/>
                <a:sym typeface="Montserrat"/>
              </a:rPr>
              <a:t> la póliza si la busca por su número de cédula.</a:t>
            </a:r>
          </a:p>
          <a:p>
            <a:pPr marL="152400" lvl="0">
              <a:lnSpc>
                <a:spcPct val="115000"/>
              </a:lnSpc>
              <a:buClr>
                <a:schemeClr val="dk1"/>
              </a:buClr>
              <a:buSzPct val="100000"/>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a:t>
            </a:r>
          </a:p>
        </p:txBody>
      </p:sp>
      <p:sp>
        <p:nvSpPr>
          <p:cNvPr id="144" name="Shape 144"/>
          <p:cNvSpPr txBox="1"/>
          <p:nvPr/>
        </p:nvSpPr>
        <p:spPr>
          <a:xfrm>
            <a:off x="385350" y="146125"/>
            <a:ext cx="6042881" cy="613500"/>
          </a:xfrm>
          <a:prstGeom prst="rect">
            <a:avLst/>
          </a:prstGeom>
          <a:noFill/>
          <a:ln>
            <a:noFill/>
          </a:ln>
        </p:spPr>
        <p:txBody>
          <a:bodyPr wrap="square" lIns="91425" tIns="91425" rIns="91425" bIns="91425" anchor="t" anchorCtr="0">
            <a:noAutofit/>
          </a:bodyPr>
          <a:lstStyle/>
          <a:p>
            <a:pPr lvl="0" rtl="0">
              <a:spcBef>
                <a:spcPts val="0"/>
              </a:spcBef>
              <a:buNone/>
            </a:pPr>
            <a:r>
              <a:rPr lang="en-US" sz="2600" b="1" dirty="0" err="1">
                <a:solidFill>
                  <a:srgbClr val="FFFFFF"/>
                </a:solidFill>
                <a:latin typeface="Montserrat"/>
                <a:ea typeface="Montserrat"/>
                <a:cs typeface="Montserrat"/>
                <a:sym typeface="Montserrat"/>
              </a:rPr>
              <a:t>Diseño</a:t>
            </a:r>
            <a:r>
              <a:rPr lang="en-US" sz="2600" b="1" dirty="0">
                <a:solidFill>
                  <a:srgbClr val="FFFFFF"/>
                </a:solidFill>
                <a:latin typeface="Montserrat"/>
                <a:ea typeface="Montserrat"/>
                <a:cs typeface="Montserrat"/>
                <a:sym typeface="Montserrat"/>
              </a:rPr>
              <a:t> conceptual </a:t>
            </a:r>
            <a:endParaRPr lang="en" sz="2600" b="1" dirty="0">
              <a:solidFill>
                <a:srgbClr val="FFFFFF"/>
              </a:solidFill>
              <a:latin typeface="Montserrat"/>
              <a:ea typeface="Montserrat"/>
              <a:cs typeface="Montserrat"/>
              <a:sym typeface="Montserrat"/>
            </a:endParaRPr>
          </a:p>
        </p:txBody>
      </p:sp>
    </p:spTree>
    <p:extLst>
      <p:ext uri="{BB962C8B-B14F-4D97-AF65-F5344CB8AC3E}">
        <p14:creationId xmlns:p14="http://schemas.microsoft.com/office/powerpoint/2010/main" val="31477783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Shape 139"/>
          <p:cNvPicPr preferRelativeResize="0"/>
          <p:nvPr/>
        </p:nvPicPr>
        <p:blipFill>
          <a:blip r:embed="rId3">
            <a:alphaModFix/>
          </a:blip>
          <a:stretch>
            <a:fillRect/>
          </a:stretch>
        </p:blipFill>
        <p:spPr>
          <a:xfrm>
            <a:off x="-5225" y="1825"/>
            <a:ext cx="9146996" cy="902100"/>
          </a:xfrm>
          <a:prstGeom prst="rect">
            <a:avLst/>
          </a:prstGeom>
          <a:noFill/>
          <a:ln>
            <a:noFill/>
          </a:ln>
        </p:spPr>
      </p:pic>
      <p:sp>
        <p:nvSpPr>
          <p:cNvPr id="143" name="Shape 143"/>
          <p:cNvSpPr txBox="1"/>
          <p:nvPr/>
        </p:nvSpPr>
        <p:spPr>
          <a:xfrm>
            <a:off x="571973" y="1048225"/>
            <a:ext cx="7992600" cy="3450624"/>
          </a:xfrm>
          <a:prstGeom prst="rect">
            <a:avLst/>
          </a:prstGeom>
          <a:noFill/>
          <a:ln>
            <a:noFill/>
          </a:ln>
        </p:spPr>
        <p:txBody>
          <a:bodyPr wrap="square" lIns="91425" tIns="91425" rIns="91425" bIns="91425" anchor="t" anchorCtr="0">
            <a:noAutofit/>
          </a:bodyPr>
          <a:lstStyle/>
          <a:p>
            <a:pPr marL="457200" lvl="0" indent="-304800">
              <a:lnSpc>
                <a:spcPct val="115000"/>
              </a:lnSpc>
              <a:buClr>
                <a:schemeClr val="dk1"/>
              </a:buClr>
              <a:buSzPct val="100000"/>
              <a:buFont typeface="Montserrat"/>
              <a:buChar char="●"/>
            </a:pPr>
            <a:r>
              <a:rPr lang="es-CO" sz="1200" dirty="0">
                <a:solidFill>
                  <a:srgbClr val="222222"/>
                </a:solidFill>
                <a:latin typeface="Montserrat"/>
                <a:ea typeface="Montserrat"/>
                <a:cs typeface="Montserrat"/>
                <a:sym typeface="Montserrat"/>
              </a:rPr>
              <a:t>Para conocer el valor del seguro de vida, fue necesario crear una tabla de referencia en forma de </a:t>
            </a:r>
            <a:r>
              <a:rPr lang="es-CO" sz="1200" b="1" i="1" dirty="0" err="1">
                <a:solidFill>
                  <a:srgbClr val="222222"/>
                </a:solidFill>
                <a:latin typeface="Montserrat"/>
                <a:ea typeface="Montserrat"/>
                <a:cs typeface="Montserrat"/>
                <a:sym typeface="Montserrat"/>
              </a:rPr>
              <a:t>ArrayList</a:t>
            </a:r>
            <a:r>
              <a:rPr lang="es-CO" sz="1200" dirty="0">
                <a:solidFill>
                  <a:srgbClr val="222222"/>
                </a:solidFill>
                <a:latin typeface="Montserrat"/>
                <a:ea typeface="Montserrat"/>
                <a:cs typeface="Montserrat"/>
                <a:sym typeface="Montserrat"/>
              </a:rPr>
              <a:t> que almacenara ciertas variables de matemática actuarial con el fin de complementar las ecuaciones que permiten el cálculo de la póliza. Se consideran las siguientes variables (Para conocer las definiciones hacer </a:t>
            </a:r>
            <a:r>
              <a:rPr lang="es-CO" sz="1200" dirty="0">
                <a:solidFill>
                  <a:srgbClr val="222222"/>
                </a:solidFill>
                <a:latin typeface="Montserrat"/>
                <a:ea typeface="Montserrat"/>
                <a:cs typeface="Montserrat"/>
                <a:sym typeface="Montserrat"/>
                <a:hlinkClick r:id="rId4"/>
              </a:rPr>
              <a:t>click aquí</a:t>
            </a:r>
            <a:r>
              <a:rPr lang="es-CO" sz="1200" dirty="0">
                <a:solidFill>
                  <a:srgbClr val="222222"/>
                </a:solidFill>
                <a:latin typeface="Montserrat"/>
                <a:ea typeface="Montserrat"/>
                <a:cs typeface="Montserrat"/>
                <a:sym typeface="Montserrat"/>
              </a:rPr>
              <a:t>): </a:t>
            </a:r>
          </a:p>
          <a:p>
            <a:pPr marL="152400" lvl="1">
              <a:lnSpc>
                <a:spcPct val="115000"/>
              </a:lnSpc>
              <a:buClr>
                <a:schemeClr val="dk1"/>
              </a:buClr>
              <a:buSzPct val="100000"/>
            </a:pPr>
            <a:r>
              <a:rPr lang="es-CO" sz="1200" dirty="0">
                <a:solidFill>
                  <a:srgbClr val="222222"/>
                </a:solidFill>
                <a:latin typeface="Montserrat"/>
                <a:ea typeface="Montserrat"/>
                <a:cs typeface="Montserrat"/>
                <a:sym typeface="Montserrat"/>
              </a:rPr>
              <a:t>			- </a:t>
            </a:r>
            <a:r>
              <a:rPr lang="es-CO" sz="1200" dirty="0" err="1">
                <a:solidFill>
                  <a:srgbClr val="222222"/>
                </a:solidFill>
                <a:latin typeface="Montserrat"/>
                <a:ea typeface="Montserrat"/>
                <a:cs typeface="Montserrat"/>
                <a:sym typeface="Montserrat"/>
              </a:rPr>
              <a:t>Dx</a:t>
            </a:r>
            <a:endParaRPr lang="es-CO" sz="1200" dirty="0">
              <a:solidFill>
                <a:srgbClr val="222222"/>
              </a:solidFill>
              <a:latin typeface="Montserrat"/>
              <a:ea typeface="Montserrat"/>
              <a:cs typeface="Montserrat"/>
              <a:sym typeface="Montserrat"/>
            </a:endParaRPr>
          </a:p>
          <a:p>
            <a:pPr marL="152400" lvl="1">
              <a:lnSpc>
                <a:spcPct val="115000"/>
              </a:lnSpc>
              <a:buClr>
                <a:schemeClr val="dk1"/>
              </a:buClr>
              <a:buSzPct val="100000"/>
            </a:pPr>
            <a:r>
              <a:rPr lang="es-CO" sz="1200" dirty="0">
                <a:solidFill>
                  <a:srgbClr val="222222"/>
                </a:solidFill>
                <a:latin typeface="Montserrat"/>
                <a:ea typeface="Montserrat"/>
                <a:cs typeface="Montserrat"/>
                <a:sym typeface="Montserrat"/>
              </a:rPr>
              <a:t>			- Mx</a:t>
            </a:r>
          </a:p>
          <a:p>
            <a:pPr marL="152400" lvl="1">
              <a:lnSpc>
                <a:spcPct val="115000"/>
              </a:lnSpc>
              <a:buClr>
                <a:schemeClr val="dk1"/>
              </a:buClr>
              <a:buSzPct val="100000"/>
            </a:pPr>
            <a:r>
              <a:rPr lang="es-CO" sz="1200" dirty="0">
                <a:solidFill>
                  <a:srgbClr val="222222"/>
                </a:solidFill>
                <a:latin typeface="Montserrat"/>
                <a:ea typeface="Montserrat"/>
                <a:cs typeface="Montserrat"/>
                <a:sym typeface="Montserrat"/>
              </a:rPr>
              <a:t>			- </a:t>
            </a:r>
            <a:r>
              <a:rPr lang="es-CO" sz="1200" dirty="0" err="1">
                <a:solidFill>
                  <a:srgbClr val="222222"/>
                </a:solidFill>
                <a:latin typeface="Montserrat"/>
                <a:ea typeface="Montserrat"/>
                <a:cs typeface="Montserrat"/>
                <a:sym typeface="Montserrat"/>
              </a:rPr>
              <a:t>Ix</a:t>
            </a:r>
            <a:endParaRPr lang="es-CO" sz="1200" dirty="0">
              <a:solidFill>
                <a:srgbClr val="222222"/>
              </a:solidFill>
              <a:latin typeface="Montserrat"/>
              <a:ea typeface="Montserrat"/>
              <a:cs typeface="Montserrat"/>
              <a:sym typeface="Montserrat"/>
            </a:endParaRPr>
          </a:p>
          <a:p>
            <a:pPr marL="152400" lvl="1">
              <a:lnSpc>
                <a:spcPct val="115000"/>
              </a:lnSpc>
              <a:buClr>
                <a:schemeClr val="dk1"/>
              </a:buClr>
              <a:buSzPct val="100000"/>
            </a:pPr>
            <a:r>
              <a:rPr lang="es-CO" sz="1200" dirty="0">
                <a:solidFill>
                  <a:srgbClr val="222222"/>
                </a:solidFill>
                <a:latin typeface="Montserrat"/>
                <a:ea typeface="Montserrat"/>
                <a:cs typeface="Montserrat"/>
                <a:sym typeface="Montserrat"/>
              </a:rPr>
              <a:t>			- </a:t>
            </a:r>
            <a:r>
              <a:rPr lang="es-CO" sz="1200" dirty="0" err="1">
                <a:solidFill>
                  <a:srgbClr val="222222"/>
                </a:solidFill>
                <a:latin typeface="Montserrat"/>
                <a:ea typeface="Montserrat"/>
                <a:cs typeface="Montserrat"/>
                <a:sym typeface="Montserrat"/>
              </a:rPr>
              <a:t>Cx</a:t>
            </a: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r>
              <a:rPr lang="es-CO" sz="1200" dirty="0">
                <a:solidFill>
                  <a:srgbClr val="222222"/>
                </a:solidFill>
                <a:latin typeface="Montserrat"/>
                <a:ea typeface="Montserrat"/>
                <a:cs typeface="Montserrat"/>
                <a:sym typeface="Montserrat"/>
              </a:rPr>
              <a:t>Solo se implementaron 2 tipos de seguro con sus respectivas ecuaciones:</a:t>
            </a:r>
          </a:p>
          <a:p>
            <a:pPr marL="152400" lvl="1">
              <a:lnSpc>
                <a:spcPct val="115000"/>
              </a:lnSpc>
              <a:buClr>
                <a:schemeClr val="dk1"/>
              </a:buClr>
              <a:buSzPct val="100000"/>
            </a:pPr>
            <a:r>
              <a:rPr lang="es-CO" sz="1200" dirty="0">
                <a:solidFill>
                  <a:srgbClr val="222222"/>
                </a:solidFill>
                <a:latin typeface="Montserrat"/>
                <a:ea typeface="Montserrat"/>
                <a:cs typeface="Montserrat"/>
                <a:sym typeface="Montserrat"/>
              </a:rPr>
              <a:t>			- Plan fácil (Dotal Puro): </a:t>
            </a:r>
            <a:r>
              <a:rPr lang="es-CO" sz="1200" b="1" dirty="0" err="1">
                <a:solidFill>
                  <a:srgbClr val="222222"/>
                </a:solidFill>
                <a:latin typeface="Montserrat"/>
                <a:ea typeface="Montserrat"/>
                <a:cs typeface="Montserrat"/>
                <a:sym typeface="Montserrat"/>
              </a:rPr>
              <a:t>MontoAsegurado</a:t>
            </a:r>
            <a:r>
              <a:rPr lang="es-CO" sz="1200" b="1" dirty="0">
                <a:solidFill>
                  <a:srgbClr val="222222"/>
                </a:solidFill>
                <a:latin typeface="Montserrat"/>
                <a:ea typeface="Montserrat"/>
                <a:cs typeface="Montserrat"/>
                <a:sym typeface="Montserrat"/>
              </a:rPr>
              <a:t>*(</a:t>
            </a:r>
            <a:r>
              <a:rPr lang="es-CO" sz="1200" b="1" dirty="0" err="1">
                <a:solidFill>
                  <a:srgbClr val="222222"/>
                </a:solidFill>
                <a:latin typeface="Montserrat"/>
                <a:ea typeface="Montserrat"/>
                <a:cs typeface="Montserrat"/>
                <a:sym typeface="Montserrat"/>
              </a:rPr>
              <a:t>Dx+n</a:t>
            </a:r>
            <a:r>
              <a:rPr lang="es-CO" sz="1200" b="1" dirty="0">
                <a:solidFill>
                  <a:srgbClr val="222222"/>
                </a:solidFill>
                <a:latin typeface="Montserrat"/>
                <a:ea typeface="Montserrat"/>
                <a:cs typeface="Montserrat"/>
                <a:sym typeface="Montserrat"/>
              </a:rPr>
              <a:t>/</a:t>
            </a:r>
            <a:r>
              <a:rPr lang="es-CO" sz="1200" b="1" dirty="0" err="1">
                <a:solidFill>
                  <a:srgbClr val="222222"/>
                </a:solidFill>
                <a:latin typeface="Montserrat"/>
                <a:ea typeface="Montserrat"/>
                <a:cs typeface="Montserrat"/>
                <a:sym typeface="Montserrat"/>
              </a:rPr>
              <a:t>Dx</a:t>
            </a:r>
            <a:r>
              <a:rPr lang="es-CO" sz="1200" b="1" dirty="0">
                <a:solidFill>
                  <a:srgbClr val="222222"/>
                </a:solidFill>
                <a:latin typeface="Montserrat"/>
                <a:ea typeface="Montserrat"/>
                <a:cs typeface="Montserrat"/>
                <a:sym typeface="Montserrat"/>
              </a:rPr>
              <a:t>)</a:t>
            </a:r>
          </a:p>
          <a:p>
            <a:pPr marL="152400" lvl="1">
              <a:lnSpc>
                <a:spcPct val="115000"/>
              </a:lnSpc>
              <a:buClr>
                <a:schemeClr val="dk1"/>
              </a:buClr>
              <a:buSzPct val="100000"/>
            </a:pPr>
            <a:r>
              <a:rPr lang="es-CO" sz="1200" dirty="0">
                <a:solidFill>
                  <a:srgbClr val="222222"/>
                </a:solidFill>
                <a:latin typeface="Montserrat"/>
                <a:ea typeface="Montserrat"/>
                <a:cs typeface="Montserrat"/>
                <a:sym typeface="Montserrat"/>
              </a:rPr>
              <a:t>			- Plan Tranquilo (Temporal): </a:t>
            </a:r>
            <a:r>
              <a:rPr lang="es-CO" sz="1200" b="1" dirty="0" err="1">
                <a:solidFill>
                  <a:srgbClr val="222222"/>
                </a:solidFill>
                <a:latin typeface="Montserrat"/>
                <a:ea typeface="Montserrat"/>
                <a:cs typeface="Montserrat"/>
                <a:sym typeface="Montserrat"/>
              </a:rPr>
              <a:t>MontoAsegurado</a:t>
            </a:r>
            <a:r>
              <a:rPr lang="es-CO" sz="1200" b="1" dirty="0">
                <a:solidFill>
                  <a:srgbClr val="222222"/>
                </a:solidFill>
                <a:latin typeface="Montserrat"/>
                <a:ea typeface="Montserrat"/>
                <a:cs typeface="Montserrat"/>
                <a:sym typeface="Montserrat"/>
              </a:rPr>
              <a:t>*((Mx – </a:t>
            </a:r>
            <a:r>
              <a:rPr lang="es-CO" sz="1200" b="1" dirty="0" err="1">
                <a:solidFill>
                  <a:srgbClr val="222222"/>
                </a:solidFill>
                <a:latin typeface="Montserrat"/>
                <a:ea typeface="Montserrat"/>
                <a:cs typeface="Montserrat"/>
                <a:sym typeface="Montserrat"/>
              </a:rPr>
              <a:t>Mx+n</a:t>
            </a:r>
            <a:r>
              <a:rPr lang="es-CO" sz="1200" b="1" dirty="0">
                <a:solidFill>
                  <a:srgbClr val="222222"/>
                </a:solidFill>
                <a:latin typeface="Montserrat"/>
                <a:ea typeface="Montserrat"/>
                <a:cs typeface="Montserrat"/>
                <a:sym typeface="Montserrat"/>
              </a:rPr>
              <a:t>)/</a:t>
            </a:r>
            <a:r>
              <a:rPr lang="es-CO" sz="1200" b="1" dirty="0" err="1">
                <a:solidFill>
                  <a:srgbClr val="222222"/>
                </a:solidFill>
                <a:latin typeface="Montserrat"/>
                <a:ea typeface="Montserrat"/>
                <a:cs typeface="Montserrat"/>
                <a:sym typeface="Montserrat"/>
              </a:rPr>
              <a:t>Dx</a:t>
            </a:r>
            <a:r>
              <a:rPr lang="es-CO" sz="1200" b="1" dirty="0">
                <a:solidFill>
                  <a:srgbClr val="222222"/>
                </a:solidFill>
                <a:latin typeface="Montserrat"/>
                <a:ea typeface="Montserrat"/>
                <a:cs typeface="Montserrat"/>
                <a:sym typeface="Montserrat"/>
              </a:rPr>
              <a:t>)</a:t>
            </a:r>
          </a:p>
          <a:p>
            <a:pPr marL="152400" lvl="0">
              <a:lnSpc>
                <a:spcPct val="115000"/>
              </a:lnSpc>
              <a:buClr>
                <a:schemeClr val="dk1"/>
              </a:buClr>
              <a:buSzPct val="100000"/>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a:t>
            </a:r>
          </a:p>
        </p:txBody>
      </p:sp>
      <p:sp>
        <p:nvSpPr>
          <p:cNvPr id="144" name="Shape 144"/>
          <p:cNvSpPr txBox="1"/>
          <p:nvPr/>
        </p:nvSpPr>
        <p:spPr>
          <a:xfrm>
            <a:off x="385350" y="146125"/>
            <a:ext cx="7657819" cy="613500"/>
          </a:xfrm>
          <a:prstGeom prst="rect">
            <a:avLst/>
          </a:prstGeom>
          <a:noFill/>
          <a:ln>
            <a:noFill/>
          </a:ln>
        </p:spPr>
        <p:txBody>
          <a:bodyPr wrap="square" lIns="91425" tIns="91425" rIns="91425" bIns="91425" anchor="t" anchorCtr="0">
            <a:noAutofit/>
          </a:bodyPr>
          <a:lstStyle/>
          <a:p>
            <a:pPr lvl="0" rtl="0">
              <a:spcBef>
                <a:spcPts val="0"/>
              </a:spcBef>
              <a:buNone/>
            </a:pPr>
            <a:r>
              <a:rPr lang="en-US" sz="2600" b="1" dirty="0" err="1">
                <a:solidFill>
                  <a:srgbClr val="FFFFFF"/>
                </a:solidFill>
                <a:latin typeface="Montserrat"/>
                <a:ea typeface="Montserrat"/>
                <a:cs typeface="Montserrat"/>
                <a:sym typeface="Montserrat"/>
              </a:rPr>
              <a:t>Suposiciones</a:t>
            </a:r>
            <a:r>
              <a:rPr lang="en-US" sz="2600" b="1" dirty="0">
                <a:solidFill>
                  <a:srgbClr val="FFFFFF"/>
                </a:solidFill>
                <a:latin typeface="Montserrat"/>
                <a:ea typeface="Montserrat"/>
                <a:cs typeface="Montserrat"/>
                <a:sym typeface="Montserrat"/>
              </a:rPr>
              <a:t> y </a:t>
            </a:r>
            <a:r>
              <a:rPr lang="en-US" sz="2600" b="1" dirty="0" err="1">
                <a:solidFill>
                  <a:srgbClr val="FFFFFF"/>
                </a:solidFill>
                <a:latin typeface="Montserrat"/>
                <a:ea typeface="Montserrat"/>
                <a:cs typeface="Montserrat"/>
                <a:sym typeface="Montserrat"/>
              </a:rPr>
              <a:t>Argumento</a:t>
            </a:r>
            <a:r>
              <a:rPr lang="en-US" sz="2600" b="1" dirty="0">
                <a:solidFill>
                  <a:srgbClr val="FFFFFF"/>
                </a:solidFill>
                <a:latin typeface="Montserrat"/>
                <a:ea typeface="Montserrat"/>
                <a:cs typeface="Montserrat"/>
                <a:sym typeface="Montserrat"/>
              </a:rPr>
              <a:t> del </a:t>
            </a:r>
            <a:r>
              <a:rPr lang="en-US" sz="2600" b="1" dirty="0" err="1">
                <a:solidFill>
                  <a:srgbClr val="FFFFFF"/>
                </a:solidFill>
                <a:latin typeface="Montserrat"/>
                <a:ea typeface="Montserrat"/>
                <a:cs typeface="Montserrat"/>
                <a:sym typeface="Montserrat"/>
              </a:rPr>
              <a:t>problema</a:t>
            </a:r>
            <a:endParaRPr lang="en" sz="2600" b="1" dirty="0">
              <a:solidFill>
                <a:srgbClr val="FFFFFF"/>
              </a:solidFill>
              <a:latin typeface="Montserrat"/>
              <a:ea typeface="Montserrat"/>
              <a:cs typeface="Montserrat"/>
              <a:sym typeface="Montserrat"/>
            </a:endParaRPr>
          </a:p>
        </p:txBody>
      </p:sp>
    </p:spTree>
    <p:extLst>
      <p:ext uri="{BB962C8B-B14F-4D97-AF65-F5344CB8AC3E}">
        <p14:creationId xmlns:p14="http://schemas.microsoft.com/office/powerpoint/2010/main" val="2155418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51" name="Shape 151"/>
          <p:cNvSpPr/>
          <p:nvPr/>
        </p:nvSpPr>
        <p:spPr>
          <a:xfrm>
            <a:off x="75" y="5047600"/>
            <a:ext cx="9144000" cy="95700"/>
          </a:xfrm>
          <a:prstGeom prst="rect">
            <a:avLst/>
          </a:prstGeom>
          <a:solidFill>
            <a:srgbClr val="FF9900"/>
          </a:solidFill>
          <a:ln>
            <a:noFill/>
          </a:ln>
        </p:spPr>
        <p:txBody>
          <a:bodyPr wrap="square" lIns="91425" tIns="91425" rIns="91425" bIns="91425" anchor="ctr" anchorCtr="0">
            <a:noAutofit/>
          </a:bodyPr>
          <a:lstStyle/>
          <a:p>
            <a:pPr lvl="0">
              <a:spcBef>
                <a:spcPts val="0"/>
              </a:spcBef>
              <a:buNone/>
            </a:pPr>
            <a:endParaRPr/>
          </a:p>
        </p:txBody>
      </p:sp>
      <p:sp>
        <p:nvSpPr>
          <p:cNvPr id="154" name="Shape 154"/>
          <p:cNvSpPr txBox="1"/>
          <p:nvPr/>
        </p:nvSpPr>
        <p:spPr>
          <a:xfrm>
            <a:off x="577374" y="275875"/>
            <a:ext cx="6832923" cy="467400"/>
          </a:xfrm>
          <a:prstGeom prst="rect">
            <a:avLst/>
          </a:prstGeom>
          <a:noFill/>
          <a:ln>
            <a:noFill/>
          </a:ln>
        </p:spPr>
        <p:txBody>
          <a:bodyPr wrap="square" lIns="91425" tIns="91425" rIns="91425" bIns="91425" anchor="t" anchorCtr="0">
            <a:noAutofit/>
          </a:bodyPr>
          <a:lstStyle/>
          <a:p>
            <a:pPr lvl="0" rtl="0">
              <a:spcBef>
                <a:spcPts val="0"/>
              </a:spcBef>
              <a:buClr>
                <a:schemeClr val="dk1"/>
              </a:buClr>
              <a:buSzPct val="42307"/>
              <a:buFont typeface="Arial"/>
              <a:buNone/>
            </a:pPr>
            <a:r>
              <a:rPr lang="en-US" sz="2600" b="1" dirty="0" err="1">
                <a:solidFill>
                  <a:schemeClr val="dk1"/>
                </a:solidFill>
                <a:latin typeface="Montserrat"/>
                <a:ea typeface="Montserrat"/>
                <a:cs typeface="Montserrat"/>
                <a:sym typeface="Montserrat"/>
              </a:rPr>
              <a:t>Diagrama</a:t>
            </a:r>
            <a:r>
              <a:rPr lang="en-US" sz="2600" b="1" dirty="0">
                <a:solidFill>
                  <a:schemeClr val="dk1"/>
                </a:solidFill>
                <a:latin typeface="Montserrat"/>
                <a:ea typeface="Montserrat"/>
                <a:cs typeface="Montserrat"/>
                <a:sym typeface="Montserrat"/>
              </a:rPr>
              <a:t> de </a:t>
            </a:r>
            <a:r>
              <a:rPr lang="en-US" sz="2600" b="1" dirty="0" err="1">
                <a:solidFill>
                  <a:schemeClr val="dk1"/>
                </a:solidFill>
                <a:latin typeface="Montserrat"/>
                <a:ea typeface="Montserrat"/>
                <a:cs typeface="Montserrat"/>
                <a:sym typeface="Montserrat"/>
              </a:rPr>
              <a:t>Clases</a:t>
            </a:r>
            <a:endParaRPr lang="en" sz="2600" b="1" dirty="0">
              <a:solidFill>
                <a:schemeClr val="dk1"/>
              </a:solidFill>
              <a:latin typeface="Montserrat"/>
              <a:ea typeface="Montserrat"/>
              <a:cs typeface="Montserrat"/>
              <a:sym typeface="Montserrat"/>
            </a:endParaRPr>
          </a:p>
        </p:txBody>
      </p:sp>
      <p:pic>
        <p:nvPicPr>
          <p:cNvPr id="5" name="Imagen 4" descr="Imagen que contiene captura de pantalla&#10;&#10;Descripción generada con confianza muy alta">
            <a:extLst>
              <a:ext uri="{FF2B5EF4-FFF2-40B4-BE49-F238E27FC236}">
                <a16:creationId xmlns:a16="http://schemas.microsoft.com/office/drawing/2014/main" id="{625F85C6-1BB8-4633-832A-DAE5DD30AADC}"/>
              </a:ext>
            </a:extLst>
          </p:cNvPr>
          <p:cNvPicPr>
            <a:picLocks noChangeAspect="1"/>
          </p:cNvPicPr>
          <p:nvPr/>
        </p:nvPicPr>
        <p:blipFill>
          <a:blip r:embed="rId3"/>
          <a:stretch>
            <a:fillRect/>
          </a:stretch>
        </p:blipFill>
        <p:spPr>
          <a:xfrm>
            <a:off x="824296" y="856348"/>
            <a:ext cx="7886024" cy="4078178"/>
          </a:xfrm>
          <a:prstGeom prst="rect">
            <a:avLst/>
          </a:prstGeom>
        </p:spPr>
      </p:pic>
    </p:spTree>
    <p:extLst>
      <p:ext uri="{BB962C8B-B14F-4D97-AF65-F5344CB8AC3E}">
        <p14:creationId xmlns:p14="http://schemas.microsoft.com/office/powerpoint/2010/main" val="3403195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51" name="Shape 151"/>
          <p:cNvSpPr/>
          <p:nvPr/>
        </p:nvSpPr>
        <p:spPr>
          <a:xfrm>
            <a:off x="75" y="5047600"/>
            <a:ext cx="9144000" cy="95700"/>
          </a:xfrm>
          <a:prstGeom prst="rect">
            <a:avLst/>
          </a:prstGeom>
          <a:solidFill>
            <a:srgbClr val="FF9900"/>
          </a:solidFill>
          <a:ln>
            <a:noFill/>
          </a:ln>
        </p:spPr>
        <p:txBody>
          <a:bodyPr wrap="square" lIns="91425" tIns="91425" rIns="91425" bIns="91425" anchor="ctr" anchorCtr="0">
            <a:noAutofit/>
          </a:bodyPr>
          <a:lstStyle/>
          <a:p>
            <a:pPr lvl="0">
              <a:spcBef>
                <a:spcPts val="0"/>
              </a:spcBef>
              <a:buNone/>
            </a:pPr>
            <a:endParaRPr/>
          </a:p>
        </p:txBody>
      </p:sp>
      <p:sp>
        <p:nvSpPr>
          <p:cNvPr id="154" name="Shape 154"/>
          <p:cNvSpPr txBox="1"/>
          <p:nvPr/>
        </p:nvSpPr>
        <p:spPr>
          <a:xfrm>
            <a:off x="577374" y="275875"/>
            <a:ext cx="6832923" cy="467400"/>
          </a:xfrm>
          <a:prstGeom prst="rect">
            <a:avLst/>
          </a:prstGeom>
          <a:noFill/>
          <a:ln>
            <a:noFill/>
          </a:ln>
        </p:spPr>
        <p:txBody>
          <a:bodyPr wrap="square" lIns="91425" tIns="91425" rIns="91425" bIns="91425" anchor="t" anchorCtr="0">
            <a:noAutofit/>
          </a:bodyPr>
          <a:lstStyle/>
          <a:p>
            <a:pPr lvl="0" rtl="0">
              <a:spcBef>
                <a:spcPts val="0"/>
              </a:spcBef>
              <a:buClr>
                <a:schemeClr val="dk1"/>
              </a:buClr>
              <a:buSzPct val="42307"/>
              <a:buFont typeface="Arial"/>
              <a:buNone/>
            </a:pPr>
            <a:r>
              <a:rPr lang="en-US" sz="2600" b="1" dirty="0" err="1">
                <a:solidFill>
                  <a:schemeClr val="dk1"/>
                </a:solidFill>
                <a:latin typeface="Montserrat"/>
                <a:ea typeface="Montserrat"/>
                <a:cs typeface="Montserrat"/>
                <a:sym typeface="Montserrat"/>
              </a:rPr>
              <a:t>Evidencias</a:t>
            </a:r>
            <a:r>
              <a:rPr lang="en-US" sz="2600" b="1" dirty="0">
                <a:solidFill>
                  <a:schemeClr val="dk1"/>
                </a:solidFill>
                <a:latin typeface="Montserrat"/>
                <a:ea typeface="Montserrat"/>
                <a:cs typeface="Montserrat"/>
                <a:sym typeface="Montserrat"/>
              </a:rPr>
              <a:t> del </a:t>
            </a:r>
            <a:r>
              <a:rPr lang="en-US" sz="2600" b="1" dirty="0" err="1">
                <a:solidFill>
                  <a:schemeClr val="dk1"/>
                </a:solidFill>
                <a:latin typeface="Montserrat"/>
                <a:ea typeface="Montserrat"/>
                <a:cs typeface="Montserrat"/>
                <a:sym typeface="Montserrat"/>
              </a:rPr>
              <a:t>programa</a:t>
            </a:r>
            <a:endParaRPr lang="en" sz="2600" b="1" dirty="0">
              <a:solidFill>
                <a:schemeClr val="dk1"/>
              </a:solidFill>
              <a:latin typeface="Montserrat"/>
              <a:ea typeface="Montserrat"/>
              <a:cs typeface="Montserrat"/>
              <a:sym typeface="Montserrat"/>
            </a:endParaRPr>
          </a:p>
        </p:txBody>
      </p:sp>
      <p:sp>
        <p:nvSpPr>
          <p:cNvPr id="6" name="Shape 143">
            <a:extLst>
              <a:ext uri="{FF2B5EF4-FFF2-40B4-BE49-F238E27FC236}">
                <a16:creationId xmlns:a16="http://schemas.microsoft.com/office/drawing/2014/main" id="{EBD21851-790F-4C85-94E3-EF4769ACBAD0}"/>
              </a:ext>
            </a:extLst>
          </p:cNvPr>
          <p:cNvSpPr txBox="1"/>
          <p:nvPr/>
        </p:nvSpPr>
        <p:spPr>
          <a:xfrm>
            <a:off x="571973" y="1048225"/>
            <a:ext cx="7401595" cy="3450624"/>
          </a:xfrm>
          <a:prstGeom prst="rect">
            <a:avLst/>
          </a:prstGeom>
          <a:noFill/>
          <a:ln>
            <a:noFill/>
          </a:ln>
        </p:spPr>
        <p:txBody>
          <a:bodyPr wrap="square" lIns="91425" tIns="91425" rIns="91425" bIns="91425" anchor="t" anchorCtr="0">
            <a:noAutofit/>
          </a:bodyPr>
          <a:lstStyle/>
          <a:p>
            <a:pPr marL="457200" lvl="0" indent="-304800">
              <a:lnSpc>
                <a:spcPct val="115000"/>
              </a:lnSpc>
              <a:buClr>
                <a:schemeClr val="dk1"/>
              </a:buClr>
              <a:buSzPct val="100000"/>
              <a:buFont typeface="Montserrat"/>
              <a:buChar char="●"/>
            </a:pPr>
            <a:r>
              <a:rPr lang="es-CO" sz="1200" dirty="0">
                <a:solidFill>
                  <a:srgbClr val="222222"/>
                </a:solidFill>
                <a:latin typeface="Montserrat"/>
                <a:ea typeface="Montserrat"/>
                <a:cs typeface="Montserrat"/>
                <a:sym typeface="Montserrat"/>
              </a:rPr>
              <a:t>Inicio del programa:</a:t>
            </a: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152400" lvl="0">
              <a:lnSpc>
                <a:spcPct val="115000"/>
              </a:lnSpc>
              <a:buClr>
                <a:schemeClr val="dk1"/>
              </a:buClr>
              <a:buSzPct val="100000"/>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r>
              <a:rPr lang="es-CO" sz="1200" dirty="0">
                <a:solidFill>
                  <a:srgbClr val="222222"/>
                </a:solidFill>
                <a:latin typeface="Montserrat"/>
                <a:ea typeface="Montserrat"/>
                <a:cs typeface="Montserrat"/>
                <a:sym typeface="Montserrat"/>
              </a:rPr>
              <a:t>Comprar </a:t>
            </a:r>
            <a:r>
              <a:rPr lang="es-CO" sz="1200" dirty="0" err="1">
                <a:solidFill>
                  <a:srgbClr val="222222"/>
                </a:solidFill>
                <a:latin typeface="Montserrat"/>
                <a:ea typeface="Montserrat"/>
                <a:cs typeface="Montserrat"/>
                <a:sym typeface="Montserrat"/>
              </a:rPr>
              <a:t>Poliza</a:t>
            </a:r>
            <a:r>
              <a:rPr lang="es-CO" sz="1200" dirty="0">
                <a:solidFill>
                  <a:srgbClr val="222222"/>
                </a:solidFill>
                <a:latin typeface="Montserrat"/>
                <a:ea typeface="Montserrat"/>
                <a:cs typeface="Montserrat"/>
                <a:sym typeface="Montserrat"/>
              </a:rPr>
              <a:t>:</a:t>
            </a:r>
          </a:p>
          <a:p>
            <a:pPr marL="152400" lvl="0">
              <a:lnSpc>
                <a:spcPct val="115000"/>
              </a:lnSpc>
              <a:buClr>
                <a:schemeClr val="dk1"/>
              </a:buClr>
              <a:buSzPct val="100000"/>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a:t>
            </a:r>
          </a:p>
        </p:txBody>
      </p:sp>
      <p:pic>
        <p:nvPicPr>
          <p:cNvPr id="7" name="Imagen 6">
            <a:extLst>
              <a:ext uri="{FF2B5EF4-FFF2-40B4-BE49-F238E27FC236}">
                <a16:creationId xmlns:a16="http://schemas.microsoft.com/office/drawing/2014/main" id="{B6C078A9-3705-4383-B060-0BF6DEEAC47D}"/>
              </a:ext>
            </a:extLst>
          </p:cNvPr>
          <p:cNvPicPr>
            <a:picLocks noChangeAspect="1"/>
          </p:cNvPicPr>
          <p:nvPr/>
        </p:nvPicPr>
        <p:blipFill>
          <a:blip r:embed="rId3">
            <a:duotone>
              <a:prstClr val="black"/>
              <a:schemeClr val="tx2">
                <a:tint val="45000"/>
                <a:satMod val="400000"/>
              </a:schemeClr>
            </a:duotone>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2355959" y="1436970"/>
            <a:ext cx="3285889" cy="938825"/>
          </a:xfrm>
          <a:prstGeom prst="rect">
            <a:avLst/>
          </a:prstGeom>
        </p:spPr>
      </p:pic>
      <p:pic>
        <p:nvPicPr>
          <p:cNvPr id="8" name="Imagen 7">
            <a:extLst>
              <a:ext uri="{FF2B5EF4-FFF2-40B4-BE49-F238E27FC236}">
                <a16:creationId xmlns:a16="http://schemas.microsoft.com/office/drawing/2014/main" id="{323FDF22-D810-4789-A8CE-4B0A72170D7C}"/>
              </a:ext>
            </a:extLst>
          </p:cNvPr>
          <p:cNvPicPr>
            <a:picLocks noChangeAspect="1"/>
          </p:cNvPicPr>
          <p:nvPr/>
        </p:nvPicPr>
        <p:blipFill>
          <a:blip r:embed="rId5">
            <a:grayscl/>
          </a:blip>
          <a:stretch>
            <a:fillRect/>
          </a:stretch>
        </p:blipFill>
        <p:spPr>
          <a:xfrm>
            <a:off x="670616" y="3158720"/>
            <a:ext cx="1968025" cy="864640"/>
          </a:xfrm>
          <a:prstGeom prst="rect">
            <a:avLst/>
          </a:prstGeom>
        </p:spPr>
      </p:pic>
      <p:pic>
        <p:nvPicPr>
          <p:cNvPr id="9" name="Imagen 8">
            <a:extLst>
              <a:ext uri="{FF2B5EF4-FFF2-40B4-BE49-F238E27FC236}">
                <a16:creationId xmlns:a16="http://schemas.microsoft.com/office/drawing/2014/main" id="{3DBB2B68-F69A-4442-95DD-23C8CF7172A8}"/>
              </a:ext>
            </a:extLst>
          </p:cNvPr>
          <p:cNvPicPr>
            <a:picLocks noChangeAspect="1"/>
          </p:cNvPicPr>
          <p:nvPr/>
        </p:nvPicPr>
        <p:blipFill>
          <a:blip r:embed="rId6">
            <a:grayscl/>
          </a:blip>
          <a:stretch>
            <a:fillRect/>
          </a:stretch>
        </p:blipFill>
        <p:spPr>
          <a:xfrm>
            <a:off x="3651659" y="3158720"/>
            <a:ext cx="1917999" cy="893400"/>
          </a:xfrm>
          <a:prstGeom prst="rect">
            <a:avLst/>
          </a:prstGeom>
        </p:spPr>
      </p:pic>
      <p:pic>
        <p:nvPicPr>
          <p:cNvPr id="10" name="Imagen 9">
            <a:extLst>
              <a:ext uri="{FF2B5EF4-FFF2-40B4-BE49-F238E27FC236}">
                <a16:creationId xmlns:a16="http://schemas.microsoft.com/office/drawing/2014/main" id="{FBA03E9C-7BAC-4016-9F50-1FFC6C3C37D8}"/>
              </a:ext>
            </a:extLst>
          </p:cNvPr>
          <p:cNvPicPr>
            <a:picLocks noChangeAspect="1"/>
          </p:cNvPicPr>
          <p:nvPr/>
        </p:nvPicPr>
        <p:blipFill>
          <a:blip r:embed="rId7">
            <a:grayscl/>
          </a:blip>
          <a:stretch>
            <a:fillRect/>
          </a:stretch>
        </p:blipFill>
        <p:spPr>
          <a:xfrm>
            <a:off x="6477134" y="3129961"/>
            <a:ext cx="2145511" cy="893399"/>
          </a:xfrm>
          <a:prstGeom prst="rect">
            <a:avLst/>
          </a:prstGeom>
        </p:spPr>
      </p:pic>
      <p:cxnSp>
        <p:nvCxnSpPr>
          <p:cNvPr id="11" name="Conector recto de flecha 10">
            <a:extLst>
              <a:ext uri="{FF2B5EF4-FFF2-40B4-BE49-F238E27FC236}">
                <a16:creationId xmlns:a16="http://schemas.microsoft.com/office/drawing/2014/main" id="{0A78A96F-E9DD-4E24-B7BA-D6C9A32C61C5}"/>
              </a:ext>
            </a:extLst>
          </p:cNvPr>
          <p:cNvCxnSpPr>
            <a:cxnSpLocks/>
          </p:cNvCxnSpPr>
          <p:nvPr/>
        </p:nvCxnSpPr>
        <p:spPr>
          <a:xfrm>
            <a:off x="2768937" y="3605420"/>
            <a:ext cx="650919" cy="0"/>
          </a:xfrm>
          <a:prstGeom prst="straightConnector1">
            <a:avLst/>
          </a:prstGeom>
          <a:ln w="28575">
            <a:solidFill>
              <a:srgbClr val="FF99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00644A00-9E24-4090-92AA-2388B5C7103B}"/>
              </a:ext>
            </a:extLst>
          </p:cNvPr>
          <p:cNvCxnSpPr>
            <a:cxnSpLocks/>
          </p:cNvCxnSpPr>
          <p:nvPr/>
        </p:nvCxnSpPr>
        <p:spPr>
          <a:xfrm>
            <a:off x="5710257" y="3612872"/>
            <a:ext cx="650919" cy="0"/>
          </a:xfrm>
          <a:prstGeom prst="straightConnector1">
            <a:avLst/>
          </a:prstGeom>
          <a:ln w="28575">
            <a:solidFill>
              <a:srgbClr val="FF99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51" name="Shape 151"/>
          <p:cNvSpPr/>
          <p:nvPr/>
        </p:nvSpPr>
        <p:spPr>
          <a:xfrm>
            <a:off x="75" y="5047600"/>
            <a:ext cx="9144000" cy="95700"/>
          </a:xfrm>
          <a:prstGeom prst="rect">
            <a:avLst/>
          </a:prstGeom>
          <a:solidFill>
            <a:srgbClr val="FF9900"/>
          </a:solidFill>
          <a:ln>
            <a:noFill/>
          </a:ln>
        </p:spPr>
        <p:txBody>
          <a:bodyPr wrap="square" lIns="91425" tIns="91425" rIns="91425" bIns="91425" anchor="ctr" anchorCtr="0">
            <a:noAutofit/>
          </a:bodyPr>
          <a:lstStyle/>
          <a:p>
            <a:pPr lvl="0">
              <a:spcBef>
                <a:spcPts val="0"/>
              </a:spcBef>
              <a:buNone/>
            </a:pPr>
            <a:endParaRPr/>
          </a:p>
        </p:txBody>
      </p:sp>
      <p:sp>
        <p:nvSpPr>
          <p:cNvPr id="154" name="Shape 154"/>
          <p:cNvSpPr txBox="1"/>
          <p:nvPr/>
        </p:nvSpPr>
        <p:spPr>
          <a:xfrm>
            <a:off x="577374" y="275875"/>
            <a:ext cx="6832923" cy="467400"/>
          </a:xfrm>
          <a:prstGeom prst="rect">
            <a:avLst/>
          </a:prstGeom>
          <a:noFill/>
          <a:ln>
            <a:noFill/>
          </a:ln>
        </p:spPr>
        <p:txBody>
          <a:bodyPr wrap="square" lIns="91425" tIns="91425" rIns="91425" bIns="91425" anchor="t" anchorCtr="0">
            <a:noAutofit/>
          </a:bodyPr>
          <a:lstStyle/>
          <a:p>
            <a:pPr lvl="0" rtl="0">
              <a:spcBef>
                <a:spcPts val="0"/>
              </a:spcBef>
              <a:buClr>
                <a:schemeClr val="dk1"/>
              </a:buClr>
              <a:buSzPct val="42307"/>
              <a:buFont typeface="Arial"/>
              <a:buNone/>
            </a:pPr>
            <a:r>
              <a:rPr lang="en-US" sz="2600" b="1" dirty="0" err="1">
                <a:solidFill>
                  <a:schemeClr val="dk1"/>
                </a:solidFill>
                <a:latin typeface="Montserrat"/>
                <a:ea typeface="Montserrat"/>
                <a:cs typeface="Montserrat"/>
                <a:sym typeface="Montserrat"/>
              </a:rPr>
              <a:t>Evidencias</a:t>
            </a:r>
            <a:r>
              <a:rPr lang="en-US" sz="2600" b="1" dirty="0">
                <a:solidFill>
                  <a:schemeClr val="dk1"/>
                </a:solidFill>
                <a:latin typeface="Montserrat"/>
                <a:ea typeface="Montserrat"/>
                <a:cs typeface="Montserrat"/>
                <a:sym typeface="Montserrat"/>
              </a:rPr>
              <a:t> del </a:t>
            </a:r>
            <a:r>
              <a:rPr lang="en-US" sz="2600" b="1" dirty="0" err="1">
                <a:solidFill>
                  <a:schemeClr val="dk1"/>
                </a:solidFill>
                <a:latin typeface="Montserrat"/>
                <a:ea typeface="Montserrat"/>
                <a:cs typeface="Montserrat"/>
                <a:sym typeface="Montserrat"/>
              </a:rPr>
              <a:t>programa</a:t>
            </a:r>
            <a:endParaRPr lang="en" sz="2600" b="1" dirty="0">
              <a:solidFill>
                <a:schemeClr val="dk1"/>
              </a:solidFill>
              <a:latin typeface="Montserrat"/>
              <a:ea typeface="Montserrat"/>
              <a:cs typeface="Montserrat"/>
              <a:sym typeface="Montserrat"/>
            </a:endParaRPr>
          </a:p>
        </p:txBody>
      </p:sp>
      <p:sp>
        <p:nvSpPr>
          <p:cNvPr id="6" name="Shape 143">
            <a:extLst>
              <a:ext uri="{FF2B5EF4-FFF2-40B4-BE49-F238E27FC236}">
                <a16:creationId xmlns:a16="http://schemas.microsoft.com/office/drawing/2014/main" id="{EBD21851-790F-4C85-94E3-EF4769ACBAD0}"/>
              </a:ext>
            </a:extLst>
          </p:cNvPr>
          <p:cNvSpPr txBox="1"/>
          <p:nvPr/>
        </p:nvSpPr>
        <p:spPr>
          <a:xfrm>
            <a:off x="571973" y="1055845"/>
            <a:ext cx="7401595" cy="3450624"/>
          </a:xfrm>
          <a:prstGeom prst="rect">
            <a:avLst/>
          </a:prstGeom>
          <a:noFill/>
          <a:ln>
            <a:noFill/>
          </a:ln>
        </p:spPr>
        <p:txBody>
          <a:bodyPr wrap="square" lIns="91425" tIns="91425" rIns="91425" bIns="91425" anchor="t" anchorCtr="0">
            <a:noAutofit/>
          </a:bodyPr>
          <a:lstStyle/>
          <a:p>
            <a:pPr marL="152400" lvl="0">
              <a:lnSpc>
                <a:spcPct val="115000"/>
              </a:lnSpc>
              <a:buClr>
                <a:schemeClr val="dk1"/>
              </a:buClr>
              <a:buSzPct val="100000"/>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r>
              <a:rPr lang="es-CO" sz="1200" dirty="0">
                <a:solidFill>
                  <a:srgbClr val="222222"/>
                </a:solidFill>
                <a:latin typeface="Montserrat"/>
                <a:ea typeface="Montserrat"/>
                <a:cs typeface="Montserrat"/>
                <a:sym typeface="Montserrat"/>
              </a:rPr>
              <a:t>Comprar </a:t>
            </a:r>
            <a:r>
              <a:rPr lang="es-CO" sz="1200" dirty="0" err="1">
                <a:solidFill>
                  <a:srgbClr val="222222"/>
                </a:solidFill>
                <a:latin typeface="Montserrat"/>
                <a:ea typeface="Montserrat"/>
                <a:cs typeface="Montserrat"/>
                <a:sym typeface="Montserrat"/>
              </a:rPr>
              <a:t>Poliza</a:t>
            </a:r>
            <a:r>
              <a:rPr lang="es-CO" sz="1200" dirty="0">
                <a:solidFill>
                  <a:srgbClr val="222222"/>
                </a:solidFill>
                <a:latin typeface="Montserrat"/>
                <a:ea typeface="Montserrat"/>
                <a:cs typeface="Montserrat"/>
                <a:sym typeface="Montserrat"/>
              </a:rPr>
              <a:t>:</a:t>
            </a: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152400" lvl="0">
              <a:lnSpc>
                <a:spcPct val="115000"/>
              </a:lnSpc>
              <a:buClr>
                <a:schemeClr val="dk1"/>
              </a:buClr>
              <a:buSzPct val="100000"/>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a:t>
            </a:r>
          </a:p>
        </p:txBody>
      </p:sp>
      <p:cxnSp>
        <p:nvCxnSpPr>
          <p:cNvPr id="11" name="Conector recto de flecha 10">
            <a:extLst>
              <a:ext uri="{FF2B5EF4-FFF2-40B4-BE49-F238E27FC236}">
                <a16:creationId xmlns:a16="http://schemas.microsoft.com/office/drawing/2014/main" id="{0A78A96F-E9DD-4E24-B7BA-D6C9A32C61C5}"/>
              </a:ext>
            </a:extLst>
          </p:cNvPr>
          <p:cNvCxnSpPr>
            <a:cxnSpLocks/>
          </p:cNvCxnSpPr>
          <p:nvPr/>
        </p:nvCxnSpPr>
        <p:spPr>
          <a:xfrm>
            <a:off x="2916268" y="2348120"/>
            <a:ext cx="520352" cy="0"/>
          </a:xfrm>
          <a:prstGeom prst="straightConnector1">
            <a:avLst/>
          </a:prstGeom>
          <a:ln w="28575">
            <a:solidFill>
              <a:srgbClr val="FF99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Conector recto de flecha 11">
            <a:extLst>
              <a:ext uri="{FF2B5EF4-FFF2-40B4-BE49-F238E27FC236}">
                <a16:creationId xmlns:a16="http://schemas.microsoft.com/office/drawing/2014/main" id="{00644A00-9E24-4090-92AA-2388B5C7103B}"/>
              </a:ext>
            </a:extLst>
          </p:cNvPr>
          <p:cNvCxnSpPr>
            <a:cxnSpLocks/>
          </p:cNvCxnSpPr>
          <p:nvPr/>
        </p:nvCxnSpPr>
        <p:spPr>
          <a:xfrm>
            <a:off x="5801697" y="2348120"/>
            <a:ext cx="650919" cy="0"/>
          </a:xfrm>
          <a:prstGeom prst="straightConnector1">
            <a:avLst/>
          </a:prstGeom>
          <a:ln w="28575">
            <a:solidFill>
              <a:srgbClr val="FF9900"/>
            </a:solidFill>
            <a:tailEnd type="triangle"/>
          </a:ln>
        </p:spPr>
        <p:style>
          <a:lnRef idx="1">
            <a:schemeClr val="accent1"/>
          </a:lnRef>
          <a:fillRef idx="0">
            <a:schemeClr val="accent1"/>
          </a:fillRef>
          <a:effectRef idx="0">
            <a:schemeClr val="accent1"/>
          </a:effectRef>
          <a:fontRef idx="minor">
            <a:schemeClr val="tx1"/>
          </a:fontRef>
        </p:style>
      </p:cxnSp>
      <p:pic>
        <p:nvPicPr>
          <p:cNvPr id="13" name="Imagen 12">
            <a:extLst>
              <a:ext uri="{FF2B5EF4-FFF2-40B4-BE49-F238E27FC236}">
                <a16:creationId xmlns:a16="http://schemas.microsoft.com/office/drawing/2014/main" id="{DE62BEF8-6341-42CE-92B7-CB1B7A5001E8}"/>
              </a:ext>
            </a:extLst>
          </p:cNvPr>
          <p:cNvPicPr>
            <a:picLocks noChangeAspect="1"/>
          </p:cNvPicPr>
          <p:nvPr/>
        </p:nvPicPr>
        <p:blipFill rotWithShape="1">
          <a:blip r:embed="rId3">
            <a:grayscl/>
          </a:blip>
          <a:srcRect l="3708" t="3842" r="2347" b="6367"/>
          <a:stretch/>
        </p:blipFill>
        <p:spPr>
          <a:xfrm>
            <a:off x="571973" y="1824084"/>
            <a:ext cx="2196964" cy="898997"/>
          </a:xfrm>
          <a:prstGeom prst="rect">
            <a:avLst/>
          </a:prstGeom>
        </p:spPr>
      </p:pic>
      <p:pic>
        <p:nvPicPr>
          <p:cNvPr id="14" name="Imagen 13">
            <a:extLst>
              <a:ext uri="{FF2B5EF4-FFF2-40B4-BE49-F238E27FC236}">
                <a16:creationId xmlns:a16="http://schemas.microsoft.com/office/drawing/2014/main" id="{5FD09CFB-3043-47B8-B2C8-A03FEF25CAB1}"/>
              </a:ext>
            </a:extLst>
          </p:cNvPr>
          <p:cNvPicPr>
            <a:picLocks noChangeAspect="1"/>
          </p:cNvPicPr>
          <p:nvPr/>
        </p:nvPicPr>
        <p:blipFill rotWithShape="1">
          <a:blip r:embed="rId4">
            <a:grayscl/>
          </a:blip>
          <a:srcRect l="3358" t="5770" r="2521" b="5205"/>
          <a:stretch/>
        </p:blipFill>
        <p:spPr>
          <a:xfrm>
            <a:off x="3567187" y="1824084"/>
            <a:ext cx="2009775" cy="881062"/>
          </a:xfrm>
          <a:prstGeom prst="rect">
            <a:avLst/>
          </a:prstGeom>
        </p:spPr>
      </p:pic>
      <p:pic>
        <p:nvPicPr>
          <p:cNvPr id="15" name="Imagen 14">
            <a:extLst>
              <a:ext uri="{FF2B5EF4-FFF2-40B4-BE49-F238E27FC236}">
                <a16:creationId xmlns:a16="http://schemas.microsoft.com/office/drawing/2014/main" id="{F28544AA-08CC-49D1-9FBA-04B648EC0F01}"/>
              </a:ext>
            </a:extLst>
          </p:cNvPr>
          <p:cNvPicPr>
            <a:picLocks noChangeAspect="1"/>
          </p:cNvPicPr>
          <p:nvPr/>
        </p:nvPicPr>
        <p:blipFill rotWithShape="1">
          <a:blip r:embed="rId5">
            <a:grayscl/>
          </a:blip>
          <a:srcRect l="5369" t="4240" b="7813"/>
          <a:stretch/>
        </p:blipFill>
        <p:spPr>
          <a:xfrm>
            <a:off x="6641424" y="1830930"/>
            <a:ext cx="1832016" cy="877465"/>
          </a:xfrm>
          <a:prstGeom prst="rect">
            <a:avLst/>
          </a:prstGeom>
        </p:spPr>
      </p:pic>
      <p:pic>
        <p:nvPicPr>
          <p:cNvPr id="16" name="Imagen 15">
            <a:extLst>
              <a:ext uri="{FF2B5EF4-FFF2-40B4-BE49-F238E27FC236}">
                <a16:creationId xmlns:a16="http://schemas.microsoft.com/office/drawing/2014/main" id="{9D621668-0CE9-4C90-90B8-D25733E9BEB0}"/>
              </a:ext>
            </a:extLst>
          </p:cNvPr>
          <p:cNvPicPr>
            <a:picLocks noChangeAspect="1"/>
          </p:cNvPicPr>
          <p:nvPr/>
        </p:nvPicPr>
        <p:blipFill>
          <a:blip r:embed="rId6">
            <a:grayscl/>
          </a:blip>
          <a:stretch>
            <a:fillRect/>
          </a:stretch>
        </p:blipFill>
        <p:spPr>
          <a:xfrm>
            <a:off x="2170715" y="3032460"/>
            <a:ext cx="4204109" cy="1691076"/>
          </a:xfrm>
          <a:prstGeom prst="rect">
            <a:avLst/>
          </a:prstGeom>
        </p:spPr>
      </p:pic>
      <p:cxnSp>
        <p:nvCxnSpPr>
          <p:cNvPr id="17" name="Conector recto de flecha 16">
            <a:extLst>
              <a:ext uri="{FF2B5EF4-FFF2-40B4-BE49-F238E27FC236}">
                <a16:creationId xmlns:a16="http://schemas.microsoft.com/office/drawing/2014/main" id="{BA762633-A815-45F3-9B51-0E69A6A701C9}"/>
              </a:ext>
            </a:extLst>
          </p:cNvPr>
          <p:cNvCxnSpPr>
            <a:cxnSpLocks/>
          </p:cNvCxnSpPr>
          <p:nvPr/>
        </p:nvCxnSpPr>
        <p:spPr>
          <a:xfrm>
            <a:off x="1150103" y="3748295"/>
            <a:ext cx="520352" cy="0"/>
          </a:xfrm>
          <a:prstGeom prst="straightConnector1">
            <a:avLst/>
          </a:prstGeom>
          <a:ln w="28575">
            <a:solidFill>
              <a:srgbClr val="FF99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9195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51" name="Shape 151"/>
          <p:cNvSpPr/>
          <p:nvPr/>
        </p:nvSpPr>
        <p:spPr>
          <a:xfrm>
            <a:off x="75" y="5047600"/>
            <a:ext cx="9144000" cy="95700"/>
          </a:xfrm>
          <a:prstGeom prst="rect">
            <a:avLst/>
          </a:prstGeom>
          <a:solidFill>
            <a:srgbClr val="FF9900"/>
          </a:solidFill>
          <a:ln>
            <a:noFill/>
          </a:ln>
        </p:spPr>
        <p:txBody>
          <a:bodyPr wrap="square" lIns="91425" tIns="91425" rIns="91425" bIns="91425" anchor="ctr" anchorCtr="0">
            <a:noAutofit/>
          </a:bodyPr>
          <a:lstStyle/>
          <a:p>
            <a:pPr lvl="0">
              <a:spcBef>
                <a:spcPts val="0"/>
              </a:spcBef>
              <a:buNone/>
            </a:pPr>
            <a:endParaRPr/>
          </a:p>
        </p:txBody>
      </p:sp>
      <p:sp>
        <p:nvSpPr>
          <p:cNvPr id="154" name="Shape 154"/>
          <p:cNvSpPr txBox="1"/>
          <p:nvPr/>
        </p:nvSpPr>
        <p:spPr>
          <a:xfrm>
            <a:off x="577374" y="275875"/>
            <a:ext cx="6832923" cy="467400"/>
          </a:xfrm>
          <a:prstGeom prst="rect">
            <a:avLst/>
          </a:prstGeom>
          <a:noFill/>
          <a:ln>
            <a:noFill/>
          </a:ln>
        </p:spPr>
        <p:txBody>
          <a:bodyPr wrap="square" lIns="91425" tIns="91425" rIns="91425" bIns="91425" anchor="t" anchorCtr="0">
            <a:noAutofit/>
          </a:bodyPr>
          <a:lstStyle/>
          <a:p>
            <a:pPr lvl="0" rtl="0">
              <a:spcBef>
                <a:spcPts val="0"/>
              </a:spcBef>
              <a:buClr>
                <a:schemeClr val="dk1"/>
              </a:buClr>
              <a:buSzPct val="42307"/>
              <a:buFont typeface="Arial"/>
              <a:buNone/>
            </a:pPr>
            <a:r>
              <a:rPr lang="en-US" sz="2600" b="1" dirty="0" err="1">
                <a:solidFill>
                  <a:schemeClr val="dk1"/>
                </a:solidFill>
                <a:latin typeface="Montserrat"/>
                <a:ea typeface="Montserrat"/>
                <a:cs typeface="Montserrat"/>
                <a:sym typeface="Montserrat"/>
              </a:rPr>
              <a:t>Evidencias</a:t>
            </a:r>
            <a:r>
              <a:rPr lang="en-US" sz="2600" b="1" dirty="0">
                <a:solidFill>
                  <a:schemeClr val="dk1"/>
                </a:solidFill>
                <a:latin typeface="Montserrat"/>
                <a:ea typeface="Montserrat"/>
                <a:cs typeface="Montserrat"/>
                <a:sym typeface="Montserrat"/>
              </a:rPr>
              <a:t> del </a:t>
            </a:r>
            <a:r>
              <a:rPr lang="en-US" sz="2600" b="1" dirty="0" err="1">
                <a:solidFill>
                  <a:schemeClr val="dk1"/>
                </a:solidFill>
                <a:latin typeface="Montserrat"/>
                <a:ea typeface="Montserrat"/>
                <a:cs typeface="Montserrat"/>
                <a:sym typeface="Montserrat"/>
              </a:rPr>
              <a:t>programa</a:t>
            </a:r>
            <a:endParaRPr lang="en" sz="2600" b="1" dirty="0">
              <a:solidFill>
                <a:schemeClr val="dk1"/>
              </a:solidFill>
              <a:latin typeface="Montserrat"/>
              <a:ea typeface="Montserrat"/>
              <a:cs typeface="Montserrat"/>
              <a:sym typeface="Montserrat"/>
            </a:endParaRPr>
          </a:p>
        </p:txBody>
      </p:sp>
      <p:sp>
        <p:nvSpPr>
          <p:cNvPr id="6" name="Shape 143">
            <a:extLst>
              <a:ext uri="{FF2B5EF4-FFF2-40B4-BE49-F238E27FC236}">
                <a16:creationId xmlns:a16="http://schemas.microsoft.com/office/drawing/2014/main" id="{EBD21851-790F-4C85-94E3-EF4769ACBAD0}"/>
              </a:ext>
            </a:extLst>
          </p:cNvPr>
          <p:cNvSpPr txBox="1"/>
          <p:nvPr/>
        </p:nvSpPr>
        <p:spPr>
          <a:xfrm>
            <a:off x="571973" y="1055845"/>
            <a:ext cx="7401595" cy="3450624"/>
          </a:xfrm>
          <a:prstGeom prst="rect">
            <a:avLst/>
          </a:prstGeom>
          <a:noFill/>
          <a:ln>
            <a:noFill/>
          </a:ln>
        </p:spPr>
        <p:txBody>
          <a:bodyPr wrap="square" lIns="91425" tIns="91425" rIns="91425" bIns="91425" anchor="t" anchorCtr="0">
            <a:noAutofit/>
          </a:bodyPr>
          <a:lstStyle/>
          <a:p>
            <a:pPr marL="152400" lvl="0">
              <a:lnSpc>
                <a:spcPct val="115000"/>
              </a:lnSpc>
              <a:buClr>
                <a:schemeClr val="dk1"/>
              </a:buClr>
              <a:buSzPct val="100000"/>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r>
              <a:rPr lang="es-CO" sz="1200" dirty="0">
                <a:solidFill>
                  <a:srgbClr val="222222"/>
                </a:solidFill>
                <a:latin typeface="Montserrat"/>
                <a:ea typeface="Montserrat"/>
                <a:cs typeface="Montserrat"/>
                <a:sym typeface="Montserrat"/>
              </a:rPr>
              <a:t>Cancelar Póliza:</a:t>
            </a: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152400" lvl="0">
              <a:lnSpc>
                <a:spcPct val="115000"/>
              </a:lnSpc>
              <a:buClr>
                <a:schemeClr val="dk1"/>
              </a:buClr>
              <a:buSzPct val="100000"/>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a:t>
            </a:r>
          </a:p>
        </p:txBody>
      </p:sp>
      <p:cxnSp>
        <p:nvCxnSpPr>
          <p:cNvPr id="11" name="Conector recto de flecha 10">
            <a:extLst>
              <a:ext uri="{FF2B5EF4-FFF2-40B4-BE49-F238E27FC236}">
                <a16:creationId xmlns:a16="http://schemas.microsoft.com/office/drawing/2014/main" id="{0A78A96F-E9DD-4E24-B7BA-D6C9A32C61C5}"/>
              </a:ext>
            </a:extLst>
          </p:cNvPr>
          <p:cNvCxnSpPr>
            <a:cxnSpLocks/>
          </p:cNvCxnSpPr>
          <p:nvPr/>
        </p:nvCxnSpPr>
        <p:spPr>
          <a:xfrm flipV="1">
            <a:off x="3354418" y="1990725"/>
            <a:ext cx="1512857" cy="790432"/>
          </a:xfrm>
          <a:prstGeom prst="straightConnector1">
            <a:avLst/>
          </a:prstGeom>
          <a:ln w="28575">
            <a:solidFill>
              <a:srgbClr val="FF9900"/>
            </a:solidFill>
            <a:tailEnd type="triangle"/>
          </a:ln>
        </p:spPr>
        <p:style>
          <a:lnRef idx="1">
            <a:schemeClr val="accent1"/>
          </a:lnRef>
          <a:fillRef idx="0">
            <a:schemeClr val="accent1"/>
          </a:fillRef>
          <a:effectRef idx="0">
            <a:schemeClr val="accent1"/>
          </a:effectRef>
          <a:fontRef idx="minor">
            <a:schemeClr val="tx1"/>
          </a:fontRef>
        </p:style>
      </p:cxnSp>
      <p:pic>
        <p:nvPicPr>
          <p:cNvPr id="18" name="Imagen 17">
            <a:extLst>
              <a:ext uri="{FF2B5EF4-FFF2-40B4-BE49-F238E27FC236}">
                <a16:creationId xmlns:a16="http://schemas.microsoft.com/office/drawing/2014/main" id="{FF07DD1E-52C8-4B1D-A124-8EE41ED89A5E}"/>
              </a:ext>
            </a:extLst>
          </p:cNvPr>
          <p:cNvPicPr>
            <a:picLocks noChangeAspect="1"/>
          </p:cNvPicPr>
          <p:nvPr/>
        </p:nvPicPr>
        <p:blipFill>
          <a:blip r:embed="rId3">
            <a:grayscl/>
          </a:blip>
          <a:stretch>
            <a:fillRect/>
          </a:stretch>
        </p:blipFill>
        <p:spPr>
          <a:xfrm>
            <a:off x="571973" y="2232710"/>
            <a:ext cx="2449860" cy="974454"/>
          </a:xfrm>
          <a:prstGeom prst="rect">
            <a:avLst/>
          </a:prstGeom>
        </p:spPr>
      </p:pic>
      <p:pic>
        <p:nvPicPr>
          <p:cNvPr id="19" name="Imagen 18">
            <a:extLst>
              <a:ext uri="{FF2B5EF4-FFF2-40B4-BE49-F238E27FC236}">
                <a16:creationId xmlns:a16="http://schemas.microsoft.com/office/drawing/2014/main" id="{275F8C4E-38E2-4192-AB16-90A93B99D2D6}"/>
              </a:ext>
            </a:extLst>
          </p:cNvPr>
          <p:cNvPicPr>
            <a:picLocks noChangeAspect="1"/>
          </p:cNvPicPr>
          <p:nvPr/>
        </p:nvPicPr>
        <p:blipFill>
          <a:blip r:embed="rId4">
            <a:grayscl/>
          </a:blip>
          <a:stretch>
            <a:fillRect/>
          </a:stretch>
        </p:blipFill>
        <p:spPr>
          <a:xfrm>
            <a:off x="5329986" y="1364511"/>
            <a:ext cx="2223340" cy="964703"/>
          </a:xfrm>
          <a:prstGeom prst="rect">
            <a:avLst/>
          </a:prstGeom>
        </p:spPr>
      </p:pic>
      <p:pic>
        <p:nvPicPr>
          <p:cNvPr id="20" name="Imagen 19">
            <a:extLst>
              <a:ext uri="{FF2B5EF4-FFF2-40B4-BE49-F238E27FC236}">
                <a16:creationId xmlns:a16="http://schemas.microsoft.com/office/drawing/2014/main" id="{F19F0F11-73DB-4F2F-8DDF-37BC0188353E}"/>
              </a:ext>
            </a:extLst>
          </p:cNvPr>
          <p:cNvPicPr>
            <a:picLocks noChangeAspect="1"/>
          </p:cNvPicPr>
          <p:nvPr/>
        </p:nvPicPr>
        <p:blipFill>
          <a:blip r:embed="rId5">
            <a:grayscl/>
          </a:blip>
          <a:stretch>
            <a:fillRect/>
          </a:stretch>
        </p:blipFill>
        <p:spPr>
          <a:xfrm>
            <a:off x="5329986" y="3328734"/>
            <a:ext cx="2309966" cy="962486"/>
          </a:xfrm>
          <a:prstGeom prst="rect">
            <a:avLst/>
          </a:prstGeom>
        </p:spPr>
      </p:pic>
      <p:cxnSp>
        <p:nvCxnSpPr>
          <p:cNvPr id="21" name="Conector recto de flecha 20">
            <a:extLst>
              <a:ext uri="{FF2B5EF4-FFF2-40B4-BE49-F238E27FC236}">
                <a16:creationId xmlns:a16="http://schemas.microsoft.com/office/drawing/2014/main" id="{21B298ED-A53A-4012-A120-C6FDB2959F31}"/>
              </a:ext>
            </a:extLst>
          </p:cNvPr>
          <p:cNvCxnSpPr>
            <a:cxnSpLocks/>
          </p:cNvCxnSpPr>
          <p:nvPr/>
        </p:nvCxnSpPr>
        <p:spPr>
          <a:xfrm>
            <a:off x="3366803" y="3051723"/>
            <a:ext cx="1374469" cy="758254"/>
          </a:xfrm>
          <a:prstGeom prst="straightConnector1">
            <a:avLst/>
          </a:prstGeom>
          <a:ln w="28575">
            <a:solidFill>
              <a:srgbClr val="FF99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16945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51" name="Shape 151"/>
          <p:cNvSpPr/>
          <p:nvPr/>
        </p:nvSpPr>
        <p:spPr>
          <a:xfrm>
            <a:off x="75" y="5047600"/>
            <a:ext cx="9144000" cy="95700"/>
          </a:xfrm>
          <a:prstGeom prst="rect">
            <a:avLst/>
          </a:prstGeom>
          <a:solidFill>
            <a:srgbClr val="FF9900"/>
          </a:solidFill>
          <a:ln>
            <a:noFill/>
          </a:ln>
        </p:spPr>
        <p:txBody>
          <a:bodyPr wrap="square" lIns="91425" tIns="91425" rIns="91425" bIns="91425" anchor="ctr" anchorCtr="0">
            <a:noAutofit/>
          </a:bodyPr>
          <a:lstStyle/>
          <a:p>
            <a:pPr lvl="0">
              <a:spcBef>
                <a:spcPts val="0"/>
              </a:spcBef>
              <a:buNone/>
            </a:pPr>
            <a:endParaRPr/>
          </a:p>
        </p:txBody>
      </p:sp>
      <p:sp>
        <p:nvSpPr>
          <p:cNvPr id="154" name="Shape 154"/>
          <p:cNvSpPr txBox="1"/>
          <p:nvPr/>
        </p:nvSpPr>
        <p:spPr>
          <a:xfrm>
            <a:off x="577374" y="275875"/>
            <a:ext cx="6832923" cy="467400"/>
          </a:xfrm>
          <a:prstGeom prst="rect">
            <a:avLst/>
          </a:prstGeom>
          <a:noFill/>
          <a:ln>
            <a:noFill/>
          </a:ln>
        </p:spPr>
        <p:txBody>
          <a:bodyPr wrap="square" lIns="91425" tIns="91425" rIns="91425" bIns="91425" anchor="t" anchorCtr="0">
            <a:noAutofit/>
          </a:bodyPr>
          <a:lstStyle/>
          <a:p>
            <a:pPr lvl="0" rtl="0">
              <a:spcBef>
                <a:spcPts val="0"/>
              </a:spcBef>
              <a:buClr>
                <a:schemeClr val="dk1"/>
              </a:buClr>
              <a:buSzPct val="42307"/>
              <a:buFont typeface="Arial"/>
              <a:buNone/>
            </a:pPr>
            <a:r>
              <a:rPr lang="en-US" sz="2600" b="1" dirty="0" err="1">
                <a:solidFill>
                  <a:schemeClr val="dk1"/>
                </a:solidFill>
                <a:latin typeface="Montserrat"/>
                <a:ea typeface="Montserrat"/>
                <a:cs typeface="Montserrat"/>
                <a:sym typeface="Montserrat"/>
              </a:rPr>
              <a:t>Evidencias</a:t>
            </a:r>
            <a:r>
              <a:rPr lang="en-US" sz="2600" b="1" dirty="0">
                <a:solidFill>
                  <a:schemeClr val="dk1"/>
                </a:solidFill>
                <a:latin typeface="Montserrat"/>
                <a:ea typeface="Montserrat"/>
                <a:cs typeface="Montserrat"/>
                <a:sym typeface="Montserrat"/>
              </a:rPr>
              <a:t> del </a:t>
            </a:r>
            <a:r>
              <a:rPr lang="en-US" sz="2600" b="1" dirty="0" err="1">
                <a:solidFill>
                  <a:schemeClr val="dk1"/>
                </a:solidFill>
                <a:latin typeface="Montserrat"/>
                <a:ea typeface="Montserrat"/>
                <a:cs typeface="Montserrat"/>
                <a:sym typeface="Montserrat"/>
              </a:rPr>
              <a:t>programa</a:t>
            </a:r>
            <a:endParaRPr lang="en" sz="2600" b="1" dirty="0">
              <a:solidFill>
                <a:schemeClr val="dk1"/>
              </a:solidFill>
              <a:latin typeface="Montserrat"/>
              <a:ea typeface="Montserrat"/>
              <a:cs typeface="Montserrat"/>
              <a:sym typeface="Montserrat"/>
            </a:endParaRPr>
          </a:p>
        </p:txBody>
      </p:sp>
      <p:sp>
        <p:nvSpPr>
          <p:cNvPr id="6" name="Shape 143">
            <a:extLst>
              <a:ext uri="{FF2B5EF4-FFF2-40B4-BE49-F238E27FC236}">
                <a16:creationId xmlns:a16="http://schemas.microsoft.com/office/drawing/2014/main" id="{EBD21851-790F-4C85-94E3-EF4769ACBAD0}"/>
              </a:ext>
            </a:extLst>
          </p:cNvPr>
          <p:cNvSpPr txBox="1"/>
          <p:nvPr/>
        </p:nvSpPr>
        <p:spPr>
          <a:xfrm>
            <a:off x="571973" y="1055845"/>
            <a:ext cx="7401595" cy="3450624"/>
          </a:xfrm>
          <a:prstGeom prst="rect">
            <a:avLst/>
          </a:prstGeom>
          <a:noFill/>
          <a:ln>
            <a:noFill/>
          </a:ln>
        </p:spPr>
        <p:txBody>
          <a:bodyPr wrap="square" lIns="91425" tIns="91425" rIns="91425" bIns="91425" anchor="t" anchorCtr="0">
            <a:noAutofit/>
          </a:bodyPr>
          <a:lstStyle/>
          <a:p>
            <a:pPr marL="152400" lvl="0">
              <a:lnSpc>
                <a:spcPct val="115000"/>
              </a:lnSpc>
              <a:buClr>
                <a:schemeClr val="dk1"/>
              </a:buClr>
              <a:buSzPct val="100000"/>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r>
              <a:rPr lang="es-CO" sz="1200" dirty="0">
                <a:solidFill>
                  <a:srgbClr val="222222"/>
                </a:solidFill>
                <a:latin typeface="Montserrat"/>
                <a:ea typeface="Montserrat"/>
                <a:cs typeface="Montserrat"/>
                <a:sym typeface="Montserrat"/>
              </a:rPr>
              <a:t>Buscar Póliza:</a:t>
            </a: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152400" lvl="0">
              <a:lnSpc>
                <a:spcPct val="115000"/>
              </a:lnSpc>
              <a:buClr>
                <a:schemeClr val="dk1"/>
              </a:buClr>
              <a:buSzPct val="100000"/>
            </a:pPr>
            <a:endParaRPr lang="es-CO" sz="1200" dirty="0">
              <a:solidFill>
                <a:srgbClr val="222222"/>
              </a:solidFill>
              <a:latin typeface="Montserrat"/>
              <a:ea typeface="Montserrat"/>
              <a:cs typeface="Montserrat"/>
              <a:sym typeface="Montserrat"/>
            </a:endParaRPr>
          </a:p>
          <a:p>
            <a:pPr marL="457200" lvl="0" indent="-304800">
              <a:lnSpc>
                <a:spcPct val="115000"/>
              </a:lnSpc>
              <a:buClr>
                <a:schemeClr val="dk1"/>
              </a:buClr>
              <a:buSzPct val="100000"/>
              <a:buFont typeface="Montserrat"/>
              <a:buChar char="●"/>
            </a:pPr>
            <a:endParaRPr lang="es-CO" sz="1200" dirty="0">
              <a:solidFill>
                <a:srgbClr val="222222"/>
              </a:solidFill>
              <a:latin typeface="Montserrat"/>
              <a:ea typeface="Montserrat"/>
              <a:cs typeface="Montserrat"/>
              <a:sym typeface="Montserrat"/>
            </a:endParaRPr>
          </a:p>
          <a:p>
            <a:pPr marL="152400" lvl="3">
              <a:lnSpc>
                <a:spcPct val="115000"/>
              </a:lnSpc>
              <a:buClr>
                <a:schemeClr val="dk1"/>
              </a:buClr>
              <a:buSzPct val="100000"/>
            </a:pPr>
            <a:r>
              <a:rPr lang="es-CO" sz="1200" dirty="0">
                <a:solidFill>
                  <a:srgbClr val="222222"/>
                </a:solidFill>
                <a:latin typeface="Montserrat"/>
                <a:ea typeface="Montserrat"/>
                <a:cs typeface="Montserrat"/>
                <a:sym typeface="Montserrat"/>
              </a:rPr>
              <a:t>		- </a:t>
            </a:r>
          </a:p>
        </p:txBody>
      </p:sp>
      <p:cxnSp>
        <p:nvCxnSpPr>
          <p:cNvPr id="11" name="Conector recto de flecha 10">
            <a:extLst>
              <a:ext uri="{FF2B5EF4-FFF2-40B4-BE49-F238E27FC236}">
                <a16:creationId xmlns:a16="http://schemas.microsoft.com/office/drawing/2014/main" id="{0A78A96F-E9DD-4E24-B7BA-D6C9A32C61C5}"/>
              </a:ext>
            </a:extLst>
          </p:cNvPr>
          <p:cNvCxnSpPr>
            <a:cxnSpLocks/>
          </p:cNvCxnSpPr>
          <p:nvPr/>
        </p:nvCxnSpPr>
        <p:spPr>
          <a:xfrm flipV="1">
            <a:off x="3354418" y="1990725"/>
            <a:ext cx="1512857" cy="790432"/>
          </a:xfrm>
          <a:prstGeom prst="straightConnector1">
            <a:avLst/>
          </a:prstGeom>
          <a:ln w="28575">
            <a:solidFill>
              <a:srgbClr val="FF9900"/>
            </a:solidFill>
            <a:tailEnd type="triangle"/>
          </a:ln>
        </p:spPr>
        <p:style>
          <a:lnRef idx="1">
            <a:schemeClr val="accent1"/>
          </a:lnRef>
          <a:fillRef idx="0">
            <a:schemeClr val="accent1"/>
          </a:fillRef>
          <a:effectRef idx="0">
            <a:schemeClr val="accent1"/>
          </a:effectRef>
          <a:fontRef idx="minor">
            <a:schemeClr val="tx1"/>
          </a:fontRef>
        </p:style>
      </p:cxnSp>
      <p:pic>
        <p:nvPicPr>
          <p:cNvPr id="20" name="Imagen 19">
            <a:extLst>
              <a:ext uri="{FF2B5EF4-FFF2-40B4-BE49-F238E27FC236}">
                <a16:creationId xmlns:a16="http://schemas.microsoft.com/office/drawing/2014/main" id="{F19F0F11-73DB-4F2F-8DDF-37BC0188353E}"/>
              </a:ext>
            </a:extLst>
          </p:cNvPr>
          <p:cNvPicPr>
            <a:picLocks noChangeAspect="1"/>
          </p:cNvPicPr>
          <p:nvPr/>
        </p:nvPicPr>
        <p:blipFill>
          <a:blip r:embed="rId3">
            <a:grayscl/>
          </a:blip>
          <a:stretch>
            <a:fillRect/>
          </a:stretch>
        </p:blipFill>
        <p:spPr>
          <a:xfrm>
            <a:off x="5329986" y="3328734"/>
            <a:ext cx="2309966" cy="962486"/>
          </a:xfrm>
          <a:prstGeom prst="rect">
            <a:avLst/>
          </a:prstGeom>
        </p:spPr>
      </p:pic>
      <p:cxnSp>
        <p:nvCxnSpPr>
          <p:cNvPr id="21" name="Conector recto de flecha 20">
            <a:extLst>
              <a:ext uri="{FF2B5EF4-FFF2-40B4-BE49-F238E27FC236}">
                <a16:creationId xmlns:a16="http://schemas.microsoft.com/office/drawing/2014/main" id="{21B298ED-A53A-4012-A120-C6FDB2959F31}"/>
              </a:ext>
            </a:extLst>
          </p:cNvPr>
          <p:cNvCxnSpPr>
            <a:cxnSpLocks/>
          </p:cNvCxnSpPr>
          <p:nvPr/>
        </p:nvCxnSpPr>
        <p:spPr>
          <a:xfrm>
            <a:off x="3366803" y="3051723"/>
            <a:ext cx="1374469" cy="758254"/>
          </a:xfrm>
          <a:prstGeom prst="straightConnector1">
            <a:avLst/>
          </a:prstGeom>
          <a:ln w="28575">
            <a:solidFill>
              <a:srgbClr val="FF9900"/>
            </a:solidFill>
            <a:tailEnd type="triangle"/>
          </a:ln>
        </p:spPr>
        <p:style>
          <a:lnRef idx="1">
            <a:schemeClr val="accent1"/>
          </a:lnRef>
          <a:fillRef idx="0">
            <a:schemeClr val="accent1"/>
          </a:fillRef>
          <a:effectRef idx="0">
            <a:schemeClr val="accent1"/>
          </a:effectRef>
          <a:fontRef idx="minor">
            <a:schemeClr val="tx1"/>
          </a:fontRef>
        </p:style>
      </p:cxnSp>
      <p:pic>
        <p:nvPicPr>
          <p:cNvPr id="10" name="Imagen 9">
            <a:extLst>
              <a:ext uri="{FF2B5EF4-FFF2-40B4-BE49-F238E27FC236}">
                <a16:creationId xmlns:a16="http://schemas.microsoft.com/office/drawing/2014/main" id="{DF39CA1A-E453-4D4D-8692-4208B0FCA44A}"/>
              </a:ext>
            </a:extLst>
          </p:cNvPr>
          <p:cNvPicPr>
            <a:picLocks noChangeAspect="1"/>
          </p:cNvPicPr>
          <p:nvPr/>
        </p:nvPicPr>
        <p:blipFill>
          <a:blip r:embed="rId4">
            <a:grayscl/>
          </a:blip>
          <a:stretch>
            <a:fillRect/>
          </a:stretch>
        </p:blipFill>
        <p:spPr>
          <a:xfrm>
            <a:off x="451482" y="2383260"/>
            <a:ext cx="2758443" cy="1024355"/>
          </a:xfrm>
          <a:prstGeom prst="rect">
            <a:avLst/>
          </a:prstGeom>
        </p:spPr>
      </p:pic>
      <p:pic>
        <p:nvPicPr>
          <p:cNvPr id="12" name="Imagen 11">
            <a:extLst>
              <a:ext uri="{FF2B5EF4-FFF2-40B4-BE49-F238E27FC236}">
                <a16:creationId xmlns:a16="http://schemas.microsoft.com/office/drawing/2014/main" id="{6AF80404-0DBD-459A-8CFC-16C738DEB1B5}"/>
              </a:ext>
            </a:extLst>
          </p:cNvPr>
          <p:cNvPicPr>
            <a:picLocks noChangeAspect="1"/>
          </p:cNvPicPr>
          <p:nvPr/>
        </p:nvPicPr>
        <p:blipFill>
          <a:blip r:embed="rId5">
            <a:grayscl/>
          </a:blip>
          <a:stretch>
            <a:fillRect/>
          </a:stretch>
        </p:blipFill>
        <p:spPr>
          <a:xfrm>
            <a:off x="5130391" y="1149053"/>
            <a:ext cx="3623084" cy="1457362"/>
          </a:xfrm>
          <a:prstGeom prst="rect">
            <a:avLst/>
          </a:prstGeom>
        </p:spPr>
      </p:pic>
    </p:spTree>
    <p:extLst>
      <p:ext uri="{BB962C8B-B14F-4D97-AF65-F5344CB8AC3E}">
        <p14:creationId xmlns:p14="http://schemas.microsoft.com/office/powerpoint/2010/main" val="280297813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319</TotalTime>
  <Words>207</Words>
  <Application>Microsoft Office PowerPoint</Application>
  <PresentationFormat>Presentación en pantalla (16:9)</PresentationFormat>
  <Paragraphs>94</Paragraphs>
  <Slides>9</Slides>
  <Notes>9</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9</vt:i4>
      </vt:variant>
    </vt:vector>
  </HeadingPairs>
  <TitlesOfParts>
    <vt:vector size="12" baseType="lpstr">
      <vt:lpstr>Arial</vt:lpstr>
      <vt:lpstr>Montserrat</vt:lpstr>
      <vt:lpstr>Simple Light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Felipe Cadavid</dc:creator>
  <cp:lastModifiedBy>Felipe Cadavid</cp:lastModifiedBy>
  <cp:revision>38</cp:revision>
  <dcterms:modified xsi:type="dcterms:W3CDTF">2017-10-16T16:53:54Z</dcterms:modified>
</cp:coreProperties>
</file>